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97" r:id="rId2"/>
    <p:sldId id="296" r:id="rId3"/>
    <p:sldId id="337" r:id="rId4"/>
    <p:sldId id="295" r:id="rId5"/>
    <p:sldId id="343" r:id="rId6"/>
    <p:sldId id="350" r:id="rId7"/>
    <p:sldId id="351" r:id="rId8"/>
    <p:sldId id="369" r:id="rId9"/>
    <p:sldId id="371" r:id="rId10"/>
    <p:sldId id="340" r:id="rId11"/>
    <p:sldId id="349" r:id="rId12"/>
    <p:sldId id="363" r:id="rId13"/>
    <p:sldId id="361" r:id="rId14"/>
    <p:sldId id="367" r:id="rId15"/>
    <p:sldId id="368" r:id="rId16"/>
    <p:sldId id="353" r:id="rId17"/>
    <p:sldId id="358" r:id="rId18"/>
    <p:sldId id="360" r:id="rId19"/>
    <p:sldId id="348" r:id="rId20"/>
    <p:sldId id="359" r:id="rId21"/>
    <p:sldId id="370" r:id="rId22"/>
    <p:sldId id="373" r:id="rId23"/>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66"/>
    <a:srgbClr val="E66914"/>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35" autoAdjust="0"/>
    <p:restoredTop sz="58528" autoAdjust="0"/>
  </p:normalViewPr>
  <p:slideViewPr>
    <p:cSldViewPr snapToGrid="0">
      <p:cViewPr varScale="1">
        <p:scale>
          <a:sx n="39" d="100"/>
          <a:sy n="39" d="100"/>
        </p:scale>
        <p:origin x="-2064" y="-10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558550A2-4838-41D7-B43D-8ED833020E15}" type="datetimeFigureOut">
              <a:rPr lang="en-US" smtClean="0"/>
              <a:t>10/25/2016</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296F880D-A6F8-4EDF-BC9C-8FCF3A80A010}" type="slidenum">
              <a:rPr lang="en-US" smtClean="0"/>
              <a:t>‹#›</a:t>
            </a:fld>
            <a:endParaRPr lang="en-US"/>
          </a:p>
        </p:txBody>
      </p:sp>
    </p:spTree>
    <p:extLst>
      <p:ext uri="{BB962C8B-B14F-4D97-AF65-F5344CB8AC3E}">
        <p14:creationId xmlns:p14="http://schemas.microsoft.com/office/powerpoint/2010/main" val="3434558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6F880D-A6F8-4EDF-BC9C-8FCF3A80A010}" type="slidenum">
              <a:rPr lang="en-US" smtClean="0"/>
              <a:t>1</a:t>
            </a:fld>
            <a:endParaRPr lang="en-US"/>
          </a:p>
        </p:txBody>
      </p:sp>
    </p:spTree>
    <p:extLst>
      <p:ext uri="{BB962C8B-B14F-4D97-AF65-F5344CB8AC3E}">
        <p14:creationId xmlns:p14="http://schemas.microsoft.com/office/powerpoint/2010/main" val="3268113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96F880D-A6F8-4EDF-BC9C-8FCF3A80A010}" type="slidenum">
              <a:rPr lang="en-US" smtClean="0"/>
              <a:t>10</a:t>
            </a:fld>
            <a:endParaRPr lang="en-US"/>
          </a:p>
        </p:txBody>
      </p:sp>
    </p:spTree>
    <p:extLst>
      <p:ext uri="{BB962C8B-B14F-4D97-AF65-F5344CB8AC3E}">
        <p14:creationId xmlns:p14="http://schemas.microsoft.com/office/powerpoint/2010/main" val="243759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200" smtClean="0">
                <a:solidFill>
                  <a:schemeClr val="bg1"/>
                </a:solidFill>
              </a:rPr>
              <a:t>Alphard Bank </a:t>
            </a:r>
            <a:r>
              <a:rPr lang="en-ZA" sz="1200" dirty="0" smtClean="0">
                <a:solidFill>
                  <a:schemeClr val="bg1"/>
                </a:solidFill>
              </a:rPr>
              <a:t>about 65 km offshore on the Agulhas Bank.</a:t>
            </a:r>
          </a:p>
        </p:txBody>
      </p:sp>
      <p:sp>
        <p:nvSpPr>
          <p:cNvPr id="4" name="Slide Number Placeholder 3"/>
          <p:cNvSpPr>
            <a:spLocks noGrp="1"/>
          </p:cNvSpPr>
          <p:nvPr>
            <p:ph type="sldNum" sz="quarter" idx="10"/>
          </p:nvPr>
        </p:nvSpPr>
        <p:spPr/>
        <p:txBody>
          <a:bodyPr/>
          <a:lstStyle/>
          <a:p>
            <a:fld id="{296F880D-A6F8-4EDF-BC9C-8FCF3A80A010}" type="slidenum">
              <a:rPr lang="en-US" smtClean="0"/>
              <a:t>11</a:t>
            </a:fld>
            <a:endParaRPr lang="en-US"/>
          </a:p>
        </p:txBody>
      </p:sp>
    </p:spTree>
    <p:extLst>
      <p:ext uri="{BB962C8B-B14F-4D97-AF65-F5344CB8AC3E}">
        <p14:creationId xmlns:p14="http://schemas.microsoft.com/office/powerpoint/2010/main" val="719024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tLang="en-US" sz="1200" dirty="0" smtClean="0">
                <a:effectLst>
                  <a:outerShdw blurRad="38100" dist="38100" dir="2700000" algn="tl">
                    <a:srgbClr val="C0C0C0"/>
                  </a:outerShdw>
                </a:effectLst>
              </a:rPr>
              <a:t>Cluster of slender, volcanic pinnacles about 12km</a:t>
            </a:r>
            <a:r>
              <a:rPr lang="en-US" altLang="en-US" sz="1200" baseline="0" dirty="0" smtClean="0">
                <a:effectLst>
                  <a:outerShdw blurRad="38100" dist="38100" dir="2700000" algn="tl">
                    <a:srgbClr val="C0C0C0"/>
                  </a:outerShdw>
                </a:effectLst>
              </a:rPr>
              <a:t> across</a:t>
            </a:r>
            <a:endParaRPr lang="en-US" altLang="en-US" sz="1200" dirty="0" smtClean="0">
              <a:effectLst>
                <a:outerShdw blurRad="38100" dist="38100" dir="2700000" algn="tl">
                  <a:srgbClr val="C0C0C0"/>
                </a:outerShdw>
              </a:effectLst>
            </a:endParaRPr>
          </a:p>
          <a:p>
            <a:pPr marL="171450" indent="-171450">
              <a:buFont typeface="Arial" panose="020B0604020202020204" pitchFamily="34" charset="0"/>
              <a:buChar char="•"/>
            </a:pPr>
            <a:r>
              <a:rPr lang="en-US" altLang="en-US" sz="1200" dirty="0" smtClean="0">
                <a:effectLst>
                  <a:outerShdw blurRad="38100" dist="38100" dir="2700000" algn="tl">
                    <a:srgbClr val="C0C0C0"/>
                  </a:outerShdw>
                </a:effectLst>
              </a:rPr>
              <a:t>Rising from 100m to as shallow</a:t>
            </a:r>
            <a:r>
              <a:rPr lang="en-US" altLang="en-US" sz="1200" baseline="0" dirty="0" smtClean="0">
                <a:effectLst>
                  <a:outerShdw blurRad="38100" dist="38100" dir="2700000" algn="tl">
                    <a:srgbClr val="C0C0C0"/>
                  </a:outerShdw>
                </a:effectLst>
              </a:rPr>
              <a:t> as 20m under sea surface</a:t>
            </a:r>
            <a:endParaRPr lang="en-US" altLang="en-US" sz="1200" dirty="0" smtClean="0">
              <a:effectLst>
                <a:outerShdw blurRad="38100" dist="38100" dir="2700000" algn="tl">
                  <a:srgbClr val="C0C0C0"/>
                </a:outerShdw>
              </a:effectLst>
            </a:endParaRPr>
          </a:p>
        </p:txBody>
      </p:sp>
      <p:sp>
        <p:nvSpPr>
          <p:cNvPr id="4" name="Slide Number Placeholder 3"/>
          <p:cNvSpPr>
            <a:spLocks noGrp="1"/>
          </p:cNvSpPr>
          <p:nvPr>
            <p:ph type="sldNum" sz="quarter" idx="10"/>
          </p:nvPr>
        </p:nvSpPr>
        <p:spPr/>
        <p:txBody>
          <a:bodyPr/>
          <a:lstStyle/>
          <a:p>
            <a:fld id="{296F880D-A6F8-4EDF-BC9C-8FCF3A80A010}" type="slidenum">
              <a:rPr lang="en-US" smtClean="0"/>
              <a:t>12</a:t>
            </a:fld>
            <a:endParaRPr lang="en-US"/>
          </a:p>
        </p:txBody>
      </p:sp>
    </p:spTree>
    <p:extLst>
      <p:ext uri="{BB962C8B-B14F-4D97-AF65-F5344CB8AC3E}">
        <p14:creationId xmlns:p14="http://schemas.microsoft.com/office/powerpoint/2010/main" val="4253381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smtClean="0"/>
              <a:t>Research vessel was the </a:t>
            </a:r>
            <a:r>
              <a:rPr lang="en-ZA" i="1" dirty="0" smtClean="0"/>
              <a:t>Ellen </a:t>
            </a:r>
            <a:r>
              <a:rPr lang="en-ZA" i="1" dirty="0" err="1" smtClean="0"/>
              <a:t>Khuzwao</a:t>
            </a:r>
            <a:endParaRPr lang="en-ZA" dirty="0" smtClean="0"/>
          </a:p>
          <a:p>
            <a:endParaRPr lang="en-US" dirty="0"/>
          </a:p>
        </p:txBody>
      </p:sp>
      <p:sp>
        <p:nvSpPr>
          <p:cNvPr id="4" name="Slide Number Placeholder 3"/>
          <p:cNvSpPr>
            <a:spLocks noGrp="1"/>
          </p:cNvSpPr>
          <p:nvPr>
            <p:ph type="sldNum" sz="quarter" idx="10"/>
          </p:nvPr>
        </p:nvSpPr>
        <p:spPr/>
        <p:txBody>
          <a:bodyPr/>
          <a:lstStyle/>
          <a:p>
            <a:fld id="{296F880D-A6F8-4EDF-BC9C-8FCF3A80A010}" type="slidenum">
              <a:rPr lang="en-US" smtClean="0"/>
              <a:t>13</a:t>
            </a:fld>
            <a:endParaRPr lang="en-US"/>
          </a:p>
        </p:txBody>
      </p:sp>
    </p:spTree>
    <p:extLst>
      <p:ext uri="{BB962C8B-B14F-4D97-AF65-F5344CB8AC3E}">
        <p14:creationId xmlns:p14="http://schemas.microsoft.com/office/powerpoint/2010/main" val="4073364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Main</a:t>
            </a:r>
            <a:r>
              <a:rPr lang="en-ZA" baseline="0" dirty="0" smtClean="0"/>
              <a:t> r</a:t>
            </a:r>
            <a:r>
              <a:rPr lang="en-ZA" dirty="0" smtClean="0"/>
              <a:t>esearch methods:</a:t>
            </a:r>
          </a:p>
          <a:p>
            <a:pPr marL="171450" indent="-171450">
              <a:buFont typeface="Arial" panose="020B0604020202020204" pitchFamily="34" charset="0"/>
              <a:buChar char="•"/>
            </a:pPr>
            <a:r>
              <a:rPr lang="en-ZA" dirty="0" smtClean="0"/>
              <a:t>Remotely operated vehicle (or ROV)</a:t>
            </a:r>
          </a:p>
          <a:p>
            <a:pPr marL="171450" indent="-171450">
              <a:buFont typeface="Arial" panose="020B0604020202020204" pitchFamily="34" charset="0"/>
              <a:buChar char="•"/>
            </a:pPr>
            <a:r>
              <a:rPr lang="en-ZA" dirty="0" smtClean="0"/>
              <a:t>Fish trap</a:t>
            </a:r>
            <a:r>
              <a:rPr lang="en-ZA" baseline="0" dirty="0" smtClean="0"/>
              <a:t> deployments</a:t>
            </a:r>
            <a:endParaRPr lang="en-ZA" dirty="0" smtClean="0"/>
          </a:p>
          <a:p>
            <a:pPr marL="171450" indent="-171450">
              <a:buFont typeface="Arial" panose="020B0604020202020204" pitchFamily="34" charset="0"/>
              <a:buChar char="•"/>
            </a:pPr>
            <a:r>
              <a:rPr lang="en-ZA" dirty="0" smtClean="0"/>
              <a:t>Controlled angling</a:t>
            </a:r>
            <a:endParaRPr lang="en-US" dirty="0"/>
          </a:p>
        </p:txBody>
      </p:sp>
      <p:sp>
        <p:nvSpPr>
          <p:cNvPr id="4" name="Slide Number Placeholder 3"/>
          <p:cNvSpPr>
            <a:spLocks noGrp="1"/>
          </p:cNvSpPr>
          <p:nvPr>
            <p:ph type="sldNum" sz="quarter" idx="10"/>
          </p:nvPr>
        </p:nvSpPr>
        <p:spPr/>
        <p:txBody>
          <a:bodyPr/>
          <a:lstStyle/>
          <a:p>
            <a:fld id="{296F880D-A6F8-4EDF-BC9C-8FCF3A80A010}" type="slidenum">
              <a:rPr lang="en-US" smtClean="0"/>
              <a:t>14</a:t>
            </a:fld>
            <a:endParaRPr lang="en-US"/>
          </a:p>
        </p:txBody>
      </p:sp>
    </p:spTree>
    <p:extLst>
      <p:ext uri="{BB962C8B-B14F-4D97-AF65-F5344CB8AC3E}">
        <p14:creationId xmlns:p14="http://schemas.microsoft.com/office/powerpoint/2010/main" val="3666352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ZA" sz="1200" baseline="0" dirty="0" smtClean="0"/>
              <a:t>We looked at other hard substrate habitats such as banks and reefs on the Agulhas Bank.</a:t>
            </a:r>
          </a:p>
          <a:p>
            <a:pPr marL="171450" indent="-171450">
              <a:buFont typeface="Arial" panose="020B0604020202020204" pitchFamily="34" charset="0"/>
              <a:buChar char="•"/>
            </a:pPr>
            <a:r>
              <a:rPr lang="en-ZA" sz="1200" baseline="0" dirty="0" smtClean="0"/>
              <a:t>When comparing these hard substrate habitats, there was a general trend of higher diversity inshore compared to offshore due to higher environmental variability inshore (e.g. light, turbulence, nutrients, </a:t>
            </a:r>
            <a:r>
              <a:rPr lang="en-ZA" sz="1200" baseline="0" dirty="0" err="1" smtClean="0"/>
              <a:t>etc</a:t>
            </a:r>
            <a:r>
              <a:rPr lang="en-ZA" sz="1200" baseline="0" dirty="0" smtClean="0"/>
              <a:t>).</a:t>
            </a:r>
          </a:p>
          <a:p>
            <a:pPr marL="171450" indent="-171450">
              <a:buFont typeface="Arial" panose="020B0604020202020204" pitchFamily="34" charset="0"/>
              <a:buChar char="•"/>
            </a:pPr>
            <a:r>
              <a:rPr lang="en-ZA" sz="1200" baseline="0" dirty="0" smtClean="0"/>
              <a:t>Alphard Bank pinnacles broke this pattern spatially by a higher than expected fish diversity.</a:t>
            </a:r>
          </a:p>
          <a:p>
            <a:pPr marL="171450" indent="-171450">
              <a:buFont typeface="Arial" panose="020B0604020202020204" pitchFamily="34" charset="0"/>
              <a:buChar char="•"/>
            </a:pPr>
            <a:r>
              <a:rPr lang="en-ZA" sz="1200" baseline="0" dirty="0" smtClean="0"/>
              <a:t>This pattern is likely due to the steeper topography of the pinnacles compared to the flatter banks.</a:t>
            </a:r>
          </a:p>
          <a:p>
            <a:pPr marL="457200" lvl="1" indent="0">
              <a:buFont typeface="Arial" panose="020B0604020202020204" pitchFamily="34" charset="0"/>
              <a:buNone/>
            </a:pPr>
            <a:endParaRPr lang="en-ZA" sz="1200" baseline="0" dirty="0" smtClean="0"/>
          </a:p>
          <a:p>
            <a:pPr marL="457200" lvl="1" indent="0">
              <a:buFont typeface="Arial" panose="020B0604020202020204" pitchFamily="34" charset="0"/>
              <a:buNone/>
            </a:pPr>
            <a:r>
              <a:rPr lang="en-ZA" sz="1200" baseline="0" dirty="0" smtClean="0"/>
              <a:t>=&gt; Alphard Bank a good candidate for spatial protection with </a:t>
            </a:r>
            <a:r>
              <a:rPr lang="en-ZA" sz="1200" baseline="0" smtClean="0"/>
              <a:t>a MPA</a:t>
            </a:r>
            <a:endParaRPr lang="en-ZA" sz="1200" baseline="0" dirty="0" smtClean="0"/>
          </a:p>
        </p:txBody>
      </p:sp>
      <p:sp>
        <p:nvSpPr>
          <p:cNvPr id="4" name="Slide Number Placeholder 3"/>
          <p:cNvSpPr>
            <a:spLocks noGrp="1"/>
          </p:cNvSpPr>
          <p:nvPr>
            <p:ph type="sldNum" sz="quarter" idx="10"/>
          </p:nvPr>
        </p:nvSpPr>
        <p:spPr/>
        <p:txBody>
          <a:bodyPr/>
          <a:lstStyle/>
          <a:p>
            <a:fld id="{296F880D-A6F8-4EDF-BC9C-8FCF3A80A010}" type="slidenum">
              <a:rPr lang="en-US" smtClean="0"/>
              <a:t>15</a:t>
            </a:fld>
            <a:endParaRPr lang="en-US"/>
          </a:p>
        </p:txBody>
      </p:sp>
    </p:spTree>
    <p:extLst>
      <p:ext uri="{BB962C8B-B14F-4D97-AF65-F5344CB8AC3E}">
        <p14:creationId xmlns:p14="http://schemas.microsoft.com/office/powerpoint/2010/main" val="1839092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96F880D-A6F8-4EDF-BC9C-8FCF3A80A010}" type="slidenum">
              <a:rPr lang="en-US" smtClean="0"/>
              <a:t>16</a:t>
            </a:fld>
            <a:endParaRPr lang="en-US"/>
          </a:p>
        </p:txBody>
      </p:sp>
    </p:spTree>
    <p:extLst>
      <p:ext uri="{BB962C8B-B14F-4D97-AF65-F5344CB8AC3E}">
        <p14:creationId xmlns:p14="http://schemas.microsoft.com/office/powerpoint/2010/main" val="2438671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dirty="0" smtClean="0">
                <a:solidFill>
                  <a:schemeClr val="tx1"/>
                </a:solidFill>
              </a:rPr>
              <a:t>Walter’s Shoal is on</a:t>
            </a:r>
            <a:r>
              <a:rPr lang="en-ZA" sz="1200" baseline="0" dirty="0" smtClean="0">
                <a:solidFill>
                  <a:schemeClr val="tx1"/>
                </a:solidFill>
              </a:rPr>
              <a:t> the latitude of Port Elizabeth but </a:t>
            </a:r>
            <a:r>
              <a:rPr lang="en-ZA" sz="1200" dirty="0" smtClean="0">
                <a:solidFill>
                  <a:schemeClr val="tx1"/>
                </a:solidFill>
              </a:rPr>
              <a:t>influenced</a:t>
            </a:r>
            <a:r>
              <a:rPr lang="en-ZA" sz="1200" baseline="0" dirty="0" smtClean="0">
                <a:solidFill>
                  <a:schemeClr val="tx1"/>
                </a:solidFill>
              </a:rPr>
              <a:t> by the East Madagascar Current connecting it downstream with tropical waters.</a:t>
            </a:r>
            <a:endParaRPr lang="en-ZA" sz="1200" dirty="0" smtClean="0">
              <a:solidFill>
                <a:schemeClr val="tx1"/>
              </a:solidFill>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dirty="0" smtClean="0">
                <a:solidFill>
                  <a:schemeClr val="tx1"/>
                </a:solidFill>
              </a:rPr>
              <a:t>The trip</a:t>
            </a:r>
            <a:r>
              <a:rPr lang="en-ZA" sz="1200" baseline="0" dirty="0" smtClean="0">
                <a:solidFill>
                  <a:schemeClr val="tx1"/>
                </a:solidFill>
              </a:rPr>
              <a:t> to Walter’s Shoal from South Africa took about one week, with 2 weeks of working time and a weeks trip back.</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baseline="0" dirty="0" smtClean="0">
                <a:solidFill>
                  <a:schemeClr val="tx1"/>
                </a:solidFill>
              </a:rPr>
              <a:t>Time was limited.</a:t>
            </a:r>
            <a:endParaRPr lang="en-ZA" sz="1200" dirty="0" smtClean="0">
              <a:solidFill>
                <a:schemeClr val="bg1"/>
              </a:solidFill>
            </a:endParaRPr>
          </a:p>
        </p:txBody>
      </p:sp>
      <p:sp>
        <p:nvSpPr>
          <p:cNvPr id="4" name="Slide Number Placeholder 3"/>
          <p:cNvSpPr>
            <a:spLocks noGrp="1"/>
          </p:cNvSpPr>
          <p:nvPr>
            <p:ph type="sldNum" sz="quarter" idx="10"/>
          </p:nvPr>
        </p:nvSpPr>
        <p:spPr/>
        <p:txBody>
          <a:bodyPr/>
          <a:lstStyle/>
          <a:p>
            <a:fld id="{296F880D-A6F8-4EDF-BC9C-8FCF3A80A010}" type="slidenum">
              <a:rPr lang="en-US" smtClean="0"/>
              <a:t>17</a:t>
            </a:fld>
            <a:endParaRPr lang="en-US"/>
          </a:p>
        </p:txBody>
      </p:sp>
    </p:spTree>
    <p:extLst>
      <p:ext uri="{BB962C8B-B14F-4D97-AF65-F5344CB8AC3E}">
        <p14:creationId xmlns:p14="http://schemas.microsoft.com/office/powerpoint/2010/main" val="42014353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ZA" dirty="0" smtClean="0"/>
              <a:t>Research vessel was the </a:t>
            </a:r>
            <a:r>
              <a:rPr lang="en-ZA" i="1" dirty="0" smtClean="0"/>
              <a:t>Algoa</a:t>
            </a:r>
            <a:endParaRPr lang="en-ZA" dirty="0" smtClean="0"/>
          </a:p>
        </p:txBody>
      </p:sp>
      <p:sp>
        <p:nvSpPr>
          <p:cNvPr id="4" name="Slide Number Placeholder 3"/>
          <p:cNvSpPr>
            <a:spLocks noGrp="1"/>
          </p:cNvSpPr>
          <p:nvPr>
            <p:ph type="sldNum" sz="quarter" idx="10"/>
          </p:nvPr>
        </p:nvSpPr>
        <p:spPr/>
        <p:txBody>
          <a:bodyPr/>
          <a:lstStyle/>
          <a:p>
            <a:fld id="{296F880D-A6F8-4EDF-BC9C-8FCF3A80A010}" type="slidenum">
              <a:rPr lang="en-US" smtClean="0"/>
              <a:t>18</a:t>
            </a:fld>
            <a:endParaRPr lang="en-US"/>
          </a:p>
        </p:txBody>
      </p:sp>
    </p:spTree>
    <p:extLst>
      <p:ext uri="{BB962C8B-B14F-4D97-AF65-F5344CB8AC3E}">
        <p14:creationId xmlns:p14="http://schemas.microsoft.com/office/powerpoint/2010/main" val="26849786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dirty="0" smtClean="0">
                <a:solidFill>
                  <a:schemeClr val="bg1"/>
                </a:solidFill>
              </a:rPr>
              <a:t>Bathymetric mapping revealed that Walter’s Shoal was rather a knoll than a seamount as it only rises</a:t>
            </a:r>
            <a:r>
              <a:rPr lang="en-ZA" sz="1200" baseline="0" dirty="0" smtClean="0">
                <a:solidFill>
                  <a:schemeClr val="bg1"/>
                </a:solidFill>
              </a:rPr>
              <a:t> about 700m from the surrounding seafloor (see slide).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dirty="0" smtClean="0">
                <a:solidFill>
                  <a:schemeClr val="bg1"/>
                </a:solidFill>
              </a:rPr>
              <a:t>It also had a flat top</a:t>
            </a:r>
            <a:r>
              <a:rPr lang="en-ZA" sz="1200" baseline="0" dirty="0" smtClean="0">
                <a:solidFill>
                  <a:schemeClr val="bg1"/>
                </a:solidFill>
              </a:rPr>
              <a:t> consistent with </a:t>
            </a:r>
            <a:r>
              <a:rPr lang="en-ZA" sz="1200" baseline="0" dirty="0" err="1" smtClean="0">
                <a:solidFill>
                  <a:schemeClr val="bg1"/>
                </a:solidFill>
              </a:rPr>
              <a:t>tablemounts</a:t>
            </a:r>
            <a:r>
              <a:rPr lang="en-ZA" sz="1200" baseline="0" dirty="0" smtClean="0">
                <a:solidFill>
                  <a:schemeClr val="bg1"/>
                </a:solidFill>
              </a:rPr>
              <a:t> and a high likelihood that Walter’s Shoal was an island in its geological past.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baseline="0" dirty="0" smtClean="0">
                <a:solidFill>
                  <a:schemeClr val="bg1"/>
                </a:solidFill>
              </a:rPr>
              <a:t>Temperature profiles (see insert) show that cold water is pushed up the slope of the structure which may also lead to cold upwelling and associated plankton blooms.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ZA" sz="1200" baseline="0" dirty="0" smtClean="0">
              <a:solidFill>
                <a:schemeClr val="bg1"/>
              </a:solidFill>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ZA" sz="1200" dirty="0" smtClean="0">
              <a:solidFill>
                <a:schemeClr val="bg1"/>
              </a:solidFill>
            </a:endParaRPr>
          </a:p>
        </p:txBody>
      </p:sp>
      <p:sp>
        <p:nvSpPr>
          <p:cNvPr id="4" name="Slide Number Placeholder 3"/>
          <p:cNvSpPr>
            <a:spLocks noGrp="1"/>
          </p:cNvSpPr>
          <p:nvPr>
            <p:ph type="sldNum" sz="quarter" idx="10"/>
          </p:nvPr>
        </p:nvSpPr>
        <p:spPr/>
        <p:txBody>
          <a:bodyPr/>
          <a:lstStyle/>
          <a:p>
            <a:fld id="{296F880D-A6F8-4EDF-BC9C-8FCF3A80A010}" type="slidenum">
              <a:rPr lang="en-US" smtClean="0"/>
              <a:t>19</a:t>
            </a:fld>
            <a:endParaRPr lang="en-US"/>
          </a:p>
        </p:txBody>
      </p:sp>
    </p:spTree>
    <p:extLst>
      <p:ext uri="{BB962C8B-B14F-4D97-AF65-F5344CB8AC3E}">
        <p14:creationId xmlns:p14="http://schemas.microsoft.com/office/powerpoint/2010/main" val="1420124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b="0" i="0" kern="1200" baseline="0" dirty="0" smtClean="0">
                <a:solidFill>
                  <a:schemeClr val="tx1"/>
                </a:solidFill>
                <a:effectLst/>
                <a:latin typeface="+mn-lt"/>
                <a:ea typeface="+mn-ea"/>
                <a:cs typeface="+mn-cs"/>
              </a:rPr>
              <a:t>Seamounts are defined as isolated bathymetric structures that rise at least 1000m from the surrounding seafloor without braking the surface of the water.</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b="0" i="0" kern="1200" baseline="0" dirty="0" smtClean="0">
                <a:solidFill>
                  <a:schemeClr val="tx1"/>
                </a:solidFill>
                <a:effectLst/>
                <a:latin typeface="+mn-lt"/>
                <a:ea typeface="+mn-ea"/>
                <a:cs typeface="+mn-cs"/>
              </a:rPr>
              <a:t>Structures smaller than that are termed ‘knolls’ or ‘pinnacles’ with the latter being at the smaller end of the spectrum (there is no clear break in height).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b="0" i="0" kern="1200" baseline="0" dirty="0" smtClean="0">
                <a:solidFill>
                  <a:schemeClr val="tx1"/>
                </a:solidFill>
                <a:effectLst/>
                <a:latin typeface="+mn-lt"/>
                <a:ea typeface="+mn-ea"/>
                <a:cs typeface="+mn-cs"/>
              </a:rPr>
              <a:t>The shapes of these structures are variable and related to their geological past with table- and cone-shapes representing the extremes.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ZA"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sz="1200" b="0" i="0" kern="1200" baseline="0" dirty="0" smtClean="0">
                <a:solidFill>
                  <a:schemeClr val="tx1"/>
                </a:solidFill>
                <a:effectLst/>
                <a:latin typeface="+mn-lt"/>
                <a:ea typeface="+mn-ea"/>
                <a:cs typeface="+mn-cs"/>
              </a:rPr>
              <a:t>In the following I focus on seamounts as they epitomize the aspects described for such ‘topographies’.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ZA"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96F880D-A6F8-4EDF-BC9C-8FCF3A80A010}" type="slidenum">
              <a:rPr lang="en-US" smtClean="0"/>
              <a:t>2</a:t>
            </a:fld>
            <a:endParaRPr lang="en-US"/>
          </a:p>
        </p:txBody>
      </p:sp>
    </p:spTree>
    <p:extLst>
      <p:ext uri="{BB962C8B-B14F-4D97-AF65-F5344CB8AC3E}">
        <p14:creationId xmlns:p14="http://schemas.microsoft.com/office/powerpoint/2010/main" val="18715144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ZA" dirty="0" smtClean="0"/>
              <a:t>Biological sampling was conducted through diving surveys</a:t>
            </a:r>
            <a:r>
              <a:rPr lang="en-ZA" baseline="0" dirty="0" smtClean="0"/>
              <a:t> as well as </a:t>
            </a:r>
            <a:r>
              <a:rPr lang="en-ZA" dirty="0" smtClean="0"/>
              <a:t>drop cameras</a:t>
            </a:r>
            <a:r>
              <a:rPr lang="en-ZA" baseline="0" dirty="0" smtClean="0"/>
              <a:t>.</a:t>
            </a:r>
          </a:p>
          <a:p>
            <a:pPr marL="171450" indent="-171450">
              <a:buFont typeface="Arial" panose="020B0604020202020204" pitchFamily="34" charset="0"/>
              <a:buChar char="•"/>
            </a:pPr>
            <a:r>
              <a:rPr lang="en-ZA" baseline="0" dirty="0" smtClean="0"/>
              <a:t>Coralline algae (see slide and insert) were the dominant invertebrate cover best comparable to reefs in warm-temperate continental shelf areas.</a:t>
            </a:r>
          </a:p>
          <a:p>
            <a:pPr marL="171450" indent="-171450">
              <a:buFont typeface="Arial" panose="020B0604020202020204" pitchFamily="34" charset="0"/>
              <a:buChar char="•"/>
            </a:pPr>
            <a:r>
              <a:rPr lang="en-ZA" baseline="0" dirty="0" smtClean="0"/>
              <a:t>The fish fauna, however, was more similar to sub-tropical or tropical areas comprised of Indian Ocean species such as butterfly fishes (see insert), but also wider ranging cosmopolitan species such as yellowtail (see slide).</a:t>
            </a:r>
          </a:p>
          <a:p>
            <a:pPr marL="171450" indent="-171450">
              <a:buFont typeface="Arial" panose="020B0604020202020204" pitchFamily="34" charset="0"/>
              <a:buChar char="•"/>
            </a:pPr>
            <a:r>
              <a:rPr lang="en-ZA" baseline="0" dirty="0" smtClean="0"/>
              <a:t>Additionally, a few endemic species were found such as the Walter’s Shoal moray eel (see insert).	</a:t>
            </a:r>
          </a:p>
          <a:p>
            <a:pPr marL="0" indent="0">
              <a:buFont typeface="Arial" panose="020B0604020202020204" pitchFamily="34" charset="0"/>
              <a:buNone/>
            </a:pPr>
            <a:endParaRPr lang="en-ZA" baseline="0" dirty="0" smtClean="0"/>
          </a:p>
          <a:p>
            <a:pPr marL="0" indent="0">
              <a:buFont typeface="Arial" panose="020B0604020202020204" pitchFamily="34" charset="0"/>
              <a:buNone/>
            </a:pPr>
            <a:r>
              <a:rPr lang="en-ZA" baseline="0" dirty="0" smtClean="0"/>
              <a:t>Basic predictions relating to the ecology of seamounts were also true at Walter’s Shoal:</a:t>
            </a:r>
          </a:p>
          <a:p>
            <a:pPr marL="0" indent="0">
              <a:buFont typeface="Arial" panose="020B0604020202020204" pitchFamily="34" charset="0"/>
              <a:buNone/>
            </a:pPr>
            <a:r>
              <a:rPr lang="en-ZA" baseline="0" dirty="0" smtClean="0"/>
              <a:t>	=&gt; increased levels of endemism</a:t>
            </a:r>
          </a:p>
          <a:p>
            <a:pPr marL="0" indent="0">
              <a:buFont typeface="Arial" panose="020B0604020202020204" pitchFamily="34" charset="0"/>
              <a:buNone/>
            </a:pPr>
            <a:r>
              <a:rPr lang="en-ZA" baseline="0" dirty="0" smtClean="0"/>
              <a:t>	=&gt; FAD for wide ranging species</a:t>
            </a:r>
          </a:p>
          <a:p>
            <a:pPr marL="0" indent="0">
              <a:buFont typeface="Arial" panose="020B0604020202020204" pitchFamily="34" charset="0"/>
              <a:buNone/>
            </a:pPr>
            <a:r>
              <a:rPr lang="en-ZA" baseline="0" dirty="0" smtClean="0"/>
              <a:t>	=&gt; habitat for species not otherwise occurring in the </a:t>
            </a:r>
            <a:r>
              <a:rPr lang="en-ZA" baseline="0" smtClean="0"/>
              <a:t>surrounding area</a:t>
            </a:r>
            <a:endParaRPr lang="en-ZA" baseline="0" dirty="0" smtClean="0"/>
          </a:p>
          <a:p>
            <a:pPr marL="171450" indent="-171450">
              <a:buFont typeface="Arial" panose="020B0604020202020204" pitchFamily="34" charset="0"/>
              <a:buChar char="•"/>
            </a:pPr>
            <a:endParaRPr lang="en-ZA" baseline="0" dirty="0" smtClean="0"/>
          </a:p>
          <a:p>
            <a:pPr marL="171450" indent="-171450">
              <a:buFont typeface="Arial" panose="020B0604020202020204" pitchFamily="34" charset="0"/>
              <a:buChar char="•"/>
            </a:pPr>
            <a:endParaRPr lang="en-ZA" baseline="0" dirty="0" smtClean="0"/>
          </a:p>
          <a:p>
            <a:pPr marL="171450" indent="-171450">
              <a:buFont typeface="Arial" panose="020B0604020202020204" pitchFamily="34" charset="0"/>
              <a:buChar char="•"/>
            </a:pPr>
            <a:endParaRPr lang="en-ZA" baseline="0" dirty="0" smtClean="0"/>
          </a:p>
          <a:p>
            <a:pPr marL="171450" indent="-171450">
              <a:buFont typeface="Arial" panose="020B0604020202020204" pitchFamily="34" charset="0"/>
              <a:buChar char="•"/>
            </a:pPr>
            <a:endParaRPr lang="en-ZA" baseline="0" dirty="0" smtClean="0"/>
          </a:p>
          <a:p>
            <a:pPr marL="171450" indent="-171450">
              <a:buFont typeface="Arial" panose="020B0604020202020204" pitchFamily="34" charset="0"/>
              <a:buChar char="•"/>
            </a:pPr>
            <a:endParaRPr lang="en-ZA" baseline="0" dirty="0" smtClean="0"/>
          </a:p>
          <a:p>
            <a:pPr marL="171450" indent="-171450">
              <a:buFont typeface="Arial" panose="020B0604020202020204"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296F880D-A6F8-4EDF-BC9C-8FCF3A80A010}" type="slidenum">
              <a:rPr lang="en-US" smtClean="0"/>
              <a:t>20</a:t>
            </a:fld>
            <a:endParaRPr lang="en-US"/>
          </a:p>
        </p:txBody>
      </p:sp>
    </p:spTree>
    <p:extLst>
      <p:ext uri="{BB962C8B-B14F-4D97-AF65-F5344CB8AC3E}">
        <p14:creationId xmlns:p14="http://schemas.microsoft.com/office/powerpoint/2010/main" val="3397576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When discovered in 1963 the seamount supported a large population of Galapagos sharks (see slide; </a:t>
            </a:r>
            <a:r>
              <a:rPr lang="en-US" sz="1200" b="0" i="1" u="none" strike="noStrike" kern="1200" baseline="0" dirty="0" err="1" smtClean="0">
                <a:solidFill>
                  <a:schemeClr val="tx1"/>
                </a:solidFill>
                <a:latin typeface="+mn-lt"/>
                <a:ea typeface="+mn-ea"/>
                <a:cs typeface="+mn-cs"/>
              </a:rPr>
              <a:t>Carcharhinus</a:t>
            </a:r>
            <a:r>
              <a:rPr lang="en-US" sz="1200" b="0" i="1" u="none" strike="noStrike" kern="1200" baseline="0" dirty="0" smtClean="0">
                <a:solidFill>
                  <a:schemeClr val="tx1"/>
                </a:solidFill>
                <a:latin typeface="+mn-lt"/>
                <a:ea typeface="+mn-ea"/>
                <a:cs typeface="+mn-cs"/>
              </a:rPr>
              <a:t> </a:t>
            </a:r>
            <a:r>
              <a:rPr lang="en-US" sz="1200" b="0" i="1" u="none" strike="noStrike" kern="1200" baseline="0" dirty="0" err="1" smtClean="0">
                <a:solidFill>
                  <a:schemeClr val="tx1"/>
                </a:solidFill>
                <a:latin typeface="+mn-lt"/>
                <a:ea typeface="+mn-ea"/>
                <a:cs typeface="+mn-cs"/>
              </a:rPr>
              <a:t>galapagensis</a:t>
            </a:r>
            <a:r>
              <a:rPr lang="en-US" sz="1200" b="0" i="0" u="none" strike="noStrike" kern="1200" baseline="0" dirty="0" smtClean="0">
                <a:solidFill>
                  <a:schemeClr val="tx1"/>
                </a:solidFill>
                <a:latin typeface="+mn-lt"/>
                <a:ea typeface="+mn-ea"/>
                <a:cs typeface="+mn-cs"/>
              </a:rPr>
              <a:t>).</a:t>
            </a: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However, short after discovery of the seamount, the Walter’s Shoal population was heavily reduced by overfishing.</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Since then there were a few scientific expeditions to Walter’s Shoal. None, including the one reported on here reported Galapagos sharks.</a:t>
            </a:r>
          </a:p>
          <a:p>
            <a:pPr marL="0" indent="0">
              <a:buFont typeface="Arial" panose="020B0604020202020204" pitchFamily="34" charset="0"/>
              <a:buNone/>
            </a:pPr>
            <a:endParaRPr lang="en-US" sz="1200" b="0" i="0" u="none" strike="noStrike" kern="1200" baseline="0" dirty="0" smtClean="0">
              <a:solidFill>
                <a:schemeClr val="tx1"/>
              </a:solidFill>
              <a:latin typeface="+mn-lt"/>
              <a:ea typeface="+mn-ea"/>
              <a:cs typeface="+mn-cs"/>
            </a:endParaRPr>
          </a:p>
          <a:p>
            <a:pPr marL="171450" indent="-171450">
              <a:buFont typeface="Arial" panose="020B0604020202020204" pitchFamily="34" charset="0"/>
              <a:buChar char="•"/>
            </a:pPr>
            <a:r>
              <a:rPr lang="en-ZA" sz="1200" b="0" i="0" u="none" strike="noStrike" kern="1200" baseline="0" dirty="0" smtClean="0">
                <a:solidFill>
                  <a:schemeClr val="tx1"/>
                </a:solidFill>
                <a:latin typeface="+mn-lt"/>
                <a:ea typeface="+mn-ea"/>
                <a:cs typeface="+mn-cs"/>
              </a:rPr>
              <a:t>What was notable during this expedition was the constant presence of several fishing boats on the Shoal (see insert).</a:t>
            </a:r>
          </a:p>
          <a:p>
            <a:pPr marL="171450" indent="-171450">
              <a:buFont typeface="Arial" panose="020B0604020202020204" pitchFamily="34" charset="0"/>
              <a:buChar char="•"/>
            </a:pPr>
            <a:r>
              <a:rPr lang="en-ZA" sz="1200" b="0" i="0" u="none" strike="noStrike" kern="1200" baseline="0" dirty="0" smtClean="0">
                <a:solidFill>
                  <a:schemeClr val="tx1"/>
                </a:solidFill>
                <a:latin typeface="+mn-lt"/>
                <a:ea typeface="+mn-ea"/>
                <a:cs typeface="+mn-cs"/>
              </a:rPr>
              <a:t>Walter’s Shoal is a reminder of the urgent need for an international framework for seamount directed MPA establishment in international waters.</a:t>
            </a: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96F880D-A6F8-4EDF-BC9C-8FCF3A80A010}" type="slidenum">
              <a:rPr lang="en-US" smtClean="0"/>
              <a:t>21</a:t>
            </a:fld>
            <a:endParaRPr lang="en-US"/>
          </a:p>
        </p:txBody>
      </p:sp>
    </p:spTree>
    <p:extLst>
      <p:ext uri="{BB962C8B-B14F-4D97-AF65-F5344CB8AC3E}">
        <p14:creationId xmlns:p14="http://schemas.microsoft.com/office/powerpoint/2010/main" val="39976401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6F880D-A6F8-4EDF-BC9C-8FCF3A80A010}" type="slidenum">
              <a:rPr lang="en-US" smtClean="0"/>
              <a:t>22</a:t>
            </a:fld>
            <a:endParaRPr lang="en-US"/>
          </a:p>
        </p:txBody>
      </p:sp>
    </p:spTree>
    <p:extLst>
      <p:ext uri="{BB962C8B-B14F-4D97-AF65-F5344CB8AC3E}">
        <p14:creationId xmlns:p14="http://schemas.microsoft.com/office/powerpoint/2010/main" val="1315188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b="0" i="0" kern="1200" baseline="0" dirty="0" smtClean="0">
                <a:solidFill>
                  <a:schemeClr val="tx1"/>
                </a:solidFill>
                <a:effectLst/>
                <a:latin typeface="+mn-lt"/>
                <a:ea typeface="+mn-ea"/>
                <a:cs typeface="+mn-cs"/>
              </a:rPr>
              <a:t>Typically formed through volcanic activity at mid-oceanic ridges or hotspots.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b="0" i="0" kern="1200" baseline="0" dirty="0" smtClean="0">
                <a:solidFill>
                  <a:schemeClr val="tx1"/>
                </a:solidFill>
                <a:effectLst/>
                <a:latin typeface="+mn-lt"/>
                <a:ea typeface="+mn-ea"/>
                <a:cs typeface="+mn-cs"/>
              </a:rPr>
              <a:t>Newly formed seamounts often break the surface of the water (i.e. form islands), but subside later on when the volcanic site cools down. In these cases wave erosion may have flattened the seamount summit to become a </a:t>
            </a:r>
            <a:r>
              <a:rPr lang="en-ZA" sz="1200" b="0" i="0" kern="1200" baseline="0" dirty="0" err="1" smtClean="0">
                <a:solidFill>
                  <a:schemeClr val="tx1"/>
                </a:solidFill>
                <a:effectLst/>
                <a:latin typeface="+mn-lt"/>
                <a:ea typeface="+mn-ea"/>
                <a:cs typeface="+mn-cs"/>
              </a:rPr>
              <a:t>tablemount</a:t>
            </a:r>
            <a:r>
              <a:rPr lang="en-ZA" sz="1200" b="0" i="0" kern="1200" baseline="0" dirty="0" smtClean="0">
                <a:solidFill>
                  <a:schemeClr val="tx1"/>
                </a:solidFill>
                <a:effectLst/>
                <a:latin typeface="+mn-lt"/>
                <a:ea typeface="+mn-ea"/>
                <a:cs typeface="+mn-cs"/>
              </a:rPr>
              <a:t>. Recent variations in sea-level height (e.g. caused by glacial periods) may have had similar effects.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ZA"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96F880D-A6F8-4EDF-BC9C-8FCF3A80A010}" type="slidenum">
              <a:rPr lang="en-US" smtClean="0"/>
              <a:t>3</a:t>
            </a:fld>
            <a:endParaRPr lang="en-US"/>
          </a:p>
        </p:txBody>
      </p:sp>
    </p:spTree>
    <p:extLst>
      <p:ext uri="{BB962C8B-B14F-4D97-AF65-F5344CB8AC3E}">
        <p14:creationId xmlns:p14="http://schemas.microsoft.com/office/powerpoint/2010/main" val="1175668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Globally, more than 45,000 seamounts =&gt; geographic footprint of all seamounts is larger than the area of Australia (~8mio km</a:t>
            </a:r>
            <a:r>
              <a:rPr lang="en-US" sz="1200" b="0" i="0" u="none" strike="noStrike" kern="1200" baseline="30000" dirty="0" smtClean="0">
                <a:solidFill>
                  <a:schemeClr val="tx1"/>
                </a:solidFill>
                <a:latin typeface="+mn-lt"/>
                <a:ea typeface="+mn-ea"/>
                <a:cs typeface="+mn-cs"/>
              </a:rPr>
              <a:t>2</a:t>
            </a:r>
            <a:r>
              <a:rPr lang="en-US" sz="1200" b="0" i="0" u="none" strike="noStrike" kern="1200" baseline="0" dirty="0" smtClean="0">
                <a:solidFill>
                  <a:schemeClr val="tx1"/>
                </a:solidFill>
                <a:latin typeface="+mn-lt"/>
                <a:ea typeface="+mn-ea"/>
                <a:cs typeface="+mn-cs"/>
              </a:rPr>
              <a:t>; see inserts).</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Seamounts are considered a unique biome comparable in extent to the terrestrial rainforest biome.</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With less than 300 seamounts (&lt;0.05%) sampled to date it is by far the least explored biome globally.</a:t>
            </a:r>
          </a:p>
          <a:p>
            <a:pPr marL="171450" indent="-171450">
              <a:buFont typeface="Arial" panose="020B0604020202020204" pitchFamily="34" charset="0"/>
              <a:buChar char="•"/>
            </a:pPr>
            <a:r>
              <a:rPr lang="en-ZA" sz="1200" b="0" i="0" u="none" strike="noStrike" kern="1200" baseline="0" dirty="0" smtClean="0">
                <a:solidFill>
                  <a:schemeClr val="tx1"/>
                </a:solidFill>
                <a:latin typeface="+mn-lt"/>
                <a:ea typeface="+mn-ea"/>
                <a:cs typeface="+mn-cs"/>
              </a:rPr>
              <a:t>Exploited by large offshore fisheries targeting a large number of fish and invertebrates.</a:t>
            </a:r>
          </a:p>
          <a:p>
            <a:pPr marL="171450" indent="-171450">
              <a:buFont typeface="Arial" panose="020B0604020202020204" pitchFamily="34" charset="0"/>
              <a:buChar char="•"/>
            </a:pPr>
            <a:r>
              <a:rPr lang="en-ZA" sz="1200" b="0" i="0" u="none" strike="noStrike" kern="1200" baseline="0" dirty="0" smtClean="0">
                <a:solidFill>
                  <a:schemeClr val="tx1"/>
                </a:solidFill>
                <a:latin typeface="+mn-lt"/>
                <a:ea typeface="+mn-ea"/>
                <a:cs typeface="+mn-cs"/>
              </a:rPr>
              <a:t>Due to the majority of seamounts being situated in international waters these fisheries are poorly managed.</a:t>
            </a: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96F880D-A6F8-4EDF-BC9C-8FCF3A80A010}" type="slidenum">
              <a:rPr lang="en-US" smtClean="0"/>
              <a:t>4</a:t>
            </a:fld>
            <a:endParaRPr lang="en-US"/>
          </a:p>
        </p:txBody>
      </p:sp>
    </p:spTree>
    <p:extLst>
      <p:ext uri="{BB962C8B-B14F-4D97-AF65-F5344CB8AC3E}">
        <p14:creationId xmlns:p14="http://schemas.microsoft.com/office/powerpoint/2010/main" val="2589032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ZA" dirty="0" smtClean="0"/>
              <a:t>Cold </a:t>
            </a:r>
            <a:r>
              <a:rPr lang="en-ZA" baseline="0" dirty="0" smtClean="0"/>
              <a:t>nutrient-rich water is ‘forced’ up by topographic features such as seamounts.</a:t>
            </a:r>
          </a:p>
          <a:p>
            <a:pPr marL="628650" lvl="1" indent="-171450">
              <a:buFont typeface="Symbol" panose="05050102010706020507" pitchFamily="18" charset="2"/>
              <a:buChar char="Þ"/>
            </a:pPr>
            <a:r>
              <a:rPr lang="en-ZA" baseline="0" dirty="0" smtClean="0"/>
              <a:t>Seamounts are hotspots for productivity as nutrient-rich water from large abyssal areas enters the photic zone.</a:t>
            </a:r>
          </a:p>
          <a:p>
            <a:pPr marL="628650" marR="0" lvl="1"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Þ"/>
              <a:tabLst/>
              <a:defRPr/>
            </a:pPr>
            <a:r>
              <a:rPr lang="en-US" sz="1200" b="0" i="0" u="none" strike="noStrike" kern="1200" baseline="0" dirty="0" smtClean="0">
                <a:solidFill>
                  <a:schemeClr val="tx1"/>
                </a:solidFill>
                <a:latin typeface="+mn-lt"/>
                <a:ea typeface="+mn-ea"/>
                <a:cs typeface="+mn-cs"/>
              </a:rPr>
              <a:t>Amplification of currents around seamounts enhances population growth of resident animals by boosting the supply rate of suspended food</a:t>
            </a:r>
            <a:r>
              <a:rPr lang="en-ZA" baseline="0" dirty="0" smtClean="0"/>
              <a:t>.</a:t>
            </a:r>
          </a:p>
          <a:p>
            <a:pPr marL="628650" lvl="1" indent="-171450">
              <a:buFont typeface="Symbol" panose="05050102010706020507" pitchFamily="18" charset="2"/>
              <a:buChar char="Þ"/>
            </a:pPr>
            <a:r>
              <a:rPr lang="en-ZA" sz="1200" b="0" i="0" u="none" strike="noStrike" kern="1200" baseline="0" dirty="0" smtClean="0">
                <a:solidFill>
                  <a:schemeClr val="tx1"/>
                </a:solidFill>
                <a:latin typeface="+mn-lt"/>
                <a:ea typeface="+mn-ea"/>
                <a:cs typeface="+mn-cs"/>
              </a:rPr>
              <a:t>Larger seamounts and the formation of Taylor Columns (see slide) lead to higher productivity as the</a:t>
            </a:r>
            <a:r>
              <a:rPr lang="en-US" sz="1200" b="0" i="0" u="none" strike="noStrike" kern="1200" baseline="0" dirty="0" smtClean="0">
                <a:solidFill>
                  <a:schemeClr val="tx1"/>
                </a:solidFill>
                <a:latin typeface="+mn-lt"/>
                <a:ea typeface="+mn-ea"/>
                <a:cs typeface="+mn-cs"/>
              </a:rPr>
              <a:t> enrichment in primary production can propagate up the local food web.</a:t>
            </a:r>
            <a:endParaRPr lang="en-ZA" baseline="0" dirty="0" smtClean="0"/>
          </a:p>
          <a:p>
            <a:pPr marL="171450" indent="-171450">
              <a:buFont typeface="Arial" panose="020B0604020202020204" pitchFamily="34" charset="0"/>
              <a:buChar char="•"/>
            </a:pPr>
            <a:endParaRPr lang="en-ZA" baseline="0"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96F880D-A6F8-4EDF-BC9C-8FCF3A80A010}" type="slidenum">
              <a:rPr lang="en-US" smtClean="0"/>
              <a:t>5</a:t>
            </a:fld>
            <a:endParaRPr lang="en-US"/>
          </a:p>
        </p:txBody>
      </p:sp>
    </p:spTree>
    <p:extLst>
      <p:ext uri="{BB962C8B-B14F-4D97-AF65-F5344CB8AC3E}">
        <p14:creationId xmlns:p14="http://schemas.microsoft.com/office/powerpoint/2010/main" val="3983071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b="0" i="0" u="none" strike="noStrike" kern="1200" baseline="0" dirty="0" smtClean="0">
                <a:solidFill>
                  <a:schemeClr val="tx1"/>
                </a:solidFill>
                <a:latin typeface="+mn-lt"/>
                <a:ea typeface="+mn-ea"/>
                <a:cs typeface="+mn-cs"/>
              </a:rPr>
              <a:t>Due to their bathymetric characteristics, seamounts are unique cold water reef ecosystems </a:t>
            </a:r>
            <a:r>
              <a:rPr lang="en-US" sz="1200" b="0" i="0" u="none" strike="noStrike" kern="1200" baseline="0" dirty="0" smtClean="0">
                <a:solidFill>
                  <a:schemeClr val="tx1"/>
                </a:solidFill>
                <a:latin typeface="+mn-lt"/>
                <a:ea typeface="+mn-ea"/>
                <a:cs typeface="+mn-cs"/>
              </a:rPr>
              <a:t>where organisms grow more slowly, take longer to reach sexual maturity and live longer than warm‐adapted reef species. </a:t>
            </a:r>
            <a:endParaRPr lang="en-ZA" sz="1200" b="0" i="0" u="none" strike="noStrike" kern="1200" baseline="0" dirty="0" smtClean="0">
              <a:solidFill>
                <a:schemeClr val="tx1"/>
              </a:solidFill>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n-ea"/>
                <a:cs typeface="+mn-cs"/>
              </a:rPr>
              <a:t>For example, </a:t>
            </a:r>
            <a:r>
              <a:rPr lang="en-US" sz="1200" b="0" i="1" u="none" strike="noStrike" kern="1200" baseline="0" dirty="0" err="1" smtClean="0">
                <a:solidFill>
                  <a:schemeClr val="tx1"/>
                </a:solidFill>
                <a:latin typeface="+mn-lt"/>
                <a:ea typeface="+mn-ea"/>
                <a:cs typeface="+mn-cs"/>
              </a:rPr>
              <a:t>Lophelia</a:t>
            </a:r>
            <a:r>
              <a:rPr lang="en-US" sz="1200" b="0" i="1" u="none" strike="noStrike" kern="1200" baseline="0" dirty="0" smtClean="0">
                <a:solidFill>
                  <a:schemeClr val="tx1"/>
                </a:solidFill>
                <a:latin typeface="+mn-lt"/>
                <a:ea typeface="+mn-ea"/>
                <a:cs typeface="+mn-cs"/>
              </a:rPr>
              <a:t> </a:t>
            </a:r>
            <a:r>
              <a:rPr lang="en-US" sz="1200" b="0" i="1" u="none" strike="noStrike" kern="1200" baseline="0" dirty="0" err="1" smtClean="0">
                <a:solidFill>
                  <a:schemeClr val="tx1"/>
                </a:solidFill>
                <a:latin typeface="+mn-lt"/>
                <a:ea typeface="+mn-ea"/>
                <a:cs typeface="+mn-cs"/>
              </a:rPr>
              <a:t>pertusa</a:t>
            </a:r>
            <a:r>
              <a:rPr lang="en-US" sz="1200" b="0" i="1"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(see slide), the most widespread reef-forming cold‐water coral in the world, is an extremely slow growing seamount species with individual coral bushes as old as 1,000 years.</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n-ea"/>
                <a:cs typeface="+mn-cs"/>
              </a:rPr>
              <a:t>Or, the orange </a:t>
            </a:r>
            <a:r>
              <a:rPr lang="en-US" sz="1200" b="0" i="0" u="none" strike="noStrike" kern="1200" baseline="0" dirty="0" err="1" smtClean="0">
                <a:solidFill>
                  <a:schemeClr val="tx1"/>
                </a:solidFill>
                <a:latin typeface="+mn-lt"/>
                <a:ea typeface="+mn-ea"/>
                <a:cs typeface="+mn-cs"/>
              </a:rPr>
              <a:t>roughy</a:t>
            </a:r>
            <a:r>
              <a:rPr lang="en-US" sz="1200" b="0" i="0" u="none" strike="noStrike" kern="1200" baseline="0" dirty="0" smtClean="0">
                <a:solidFill>
                  <a:schemeClr val="tx1"/>
                </a:solidFill>
                <a:latin typeface="+mn-lt"/>
                <a:ea typeface="+mn-ea"/>
                <a:cs typeface="+mn-cs"/>
              </a:rPr>
              <a:t> (</a:t>
            </a:r>
            <a:r>
              <a:rPr lang="en-US" sz="1200" b="0" i="1" u="none" strike="noStrike" kern="1200" baseline="0" dirty="0" err="1" smtClean="0">
                <a:solidFill>
                  <a:schemeClr val="tx1"/>
                </a:solidFill>
                <a:latin typeface="+mn-lt"/>
                <a:ea typeface="+mn-ea"/>
                <a:cs typeface="+mn-cs"/>
              </a:rPr>
              <a:t>Hoplostethus</a:t>
            </a:r>
            <a:r>
              <a:rPr lang="en-US" sz="1200" b="0" i="1" u="none" strike="noStrike" kern="1200" baseline="0" dirty="0" smtClean="0">
                <a:solidFill>
                  <a:schemeClr val="tx1"/>
                </a:solidFill>
                <a:latin typeface="+mn-lt"/>
                <a:ea typeface="+mn-ea"/>
                <a:cs typeface="+mn-cs"/>
              </a:rPr>
              <a:t> atlanticus</a:t>
            </a:r>
            <a:r>
              <a:rPr lang="en-US" sz="1200" b="0" i="0" u="none" strike="noStrike" kern="1200" baseline="0" dirty="0" smtClean="0">
                <a:solidFill>
                  <a:schemeClr val="tx1"/>
                </a:solidFill>
                <a:latin typeface="+mn-lt"/>
                <a:ea typeface="+mn-ea"/>
                <a:cs typeface="+mn-cs"/>
              </a:rPr>
              <a:t>; see slide), which can live up to 150 years and occurs in great numbers around seamounts.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b="0" i="0" u="none" strike="noStrike" kern="1200" baseline="0" dirty="0" smtClean="0">
                <a:solidFill>
                  <a:schemeClr val="tx1"/>
                </a:solidFill>
                <a:latin typeface="+mn-lt"/>
                <a:ea typeface="+mn-ea"/>
                <a:cs typeface="+mn-cs"/>
              </a:rPr>
              <a:t>The higher productivity </a:t>
            </a:r>
            <a:r>
              <a:rPr lang="en-US" sz="1200" b="0" i="0" u="none" strike="noStrike" kern="1200" baseline="0" dirty="0" smtClean="0">
                <a:solidFill>
                  <a:schemeClr val="tx1"/>
                </a:solidFill>
                <a:latin typeface="+mn-lt"/>
                <a:ea typeface="+mn-ea"/>
                <a:cs typeface="+mn-cs"/>
              </a:rPr>
              <a:t>supports higher biomass of invertebrates, fish, marine mammals and seabirds then the surrounding areas.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b="0" i="0" u="none" strike="noStrike" kern="1200" baseline="0" dirty="0" smtClean="0">
                <a:solidFill>
                  <a:schemeClr val="tx1"/>
                </a:solidFill>
                <a:latin typeface="+mn-lt"/>
                <a:ea typeface="+mn-ea"/>
                <a:cs typeface="+mn-cs"/>
              </a:rPr>
              <a:t>As a result seamounts are biodiversity hotspots compared to the surrounding abyssal areas.</a:t>
            </a:r>
            <a:endParaRPr lang="en-US" sz="1200" b="0" i="0" u="none" strike="noStrike" kern="1200" baseline="0" dirty="0" smtClean="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They may also act as fish attraction devices or FADs. Certain species of fish aggregate around seamounts to spawn and many marine animals may use them as stop-overs during oceanic migrations.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b="0" i="0" u="none" strike="noStrike" kern="1200" baseline="0" dirty="0" smtClean="0">
                <a:solidFill>
                  <a:schemeClr val="tx1"/>
                </a:solidFill>
                <a:latin typeface="+mn-lt"/>
                <a:ea typeface="+mn-ea"/>
                <a:cs typeface="+mn-cs"/>
              </a:rPr>
              <a:t>Because of their relative isolation as ‘submarine islands’ seamounts possibly have biogeographic importance and increased levels of endemism, but current data is not conclusive.</a:t>
            </a: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96F880D-A6F8-4EDF-BC9C-8FCF3A80A010}" type="slidenum">
              <a:rPr lang="en-US" smtClean="0"/>
              <a:t>6</a:t>
            </a:fld>
            <a:endParaRPr lang="en-US"/>
          </a:p>
        </p:txBody>
      </p:sp>
    </p:spTree>
    <p:extLst>
      <p:ext uri="{BB962C8B-B14F-4D97-AF65-F5344CB8AC3E}">
        <p14:creationId xmlns:p14="http://schemas.microsoft.com/office/powerpoint/2010/main" val="793373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n-ea"/>
                <a:cs typeface="+mn-cs"/>
              </a:rPr>
              <a:t>Seamount communities are particularly vulnerable to destructive fishing practices such as trawling which can clean a seamount of most of its life (see slide; NB scars from trawl-gear).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n-ea"/>
                <a:cs typeface="+mn-cs"/>
              </a:rPr>
              <a:t>Trawling, by far the most popular fishing technique on seamounts, has had devastating effects on exploited resources and biodiversity: on seamounts that have been trawled within the last century, fish and invertebrate communities have not even started to recover.</a:t>
            </a:r>
          </a:p>
          <a:p>
            <a:pPr marL="171450" indent="-171450">
              <a:buFont typeface="Arial" panose="020B0604020202020204" pitchFamily="34" charset="0"/>
              <a:buChar char="•"/>
            </a:pPr>
            <a:endParaRPr lang="en-US" sz="1200" b="0" i="0" u="none" strike="noStrike" kern="1200" baseline="0" dirty="0" smtClean="0">
              <a:solidFill>
                <a:schemeClr val="tx1"/>
              </a:solidFill>
              <a:latin typeface="+mn-lt"/>
              <a:ea typeface="+mn-ea"/>
              <a:cs typeface="+mn-cs"/>
            </a:endParaRPr>
          </a:p>
          <a:p>
            <a:pPr marL="628650" lvl="1" indent="-171450">
              <a:buFont typeface="Symbol" panose="05050102010706020507" pitchFamily="18" charset="2"/>
              <a:buChar char="Þ"/>
            </a:pPr>
            <a:r>
              <a:rPr lang="en-ZA" sz="1200" b="0" i="0" u="none" strike="noStrike" kern="1200" baseline="0" dirty="0" smtClean="0">
                <a:solidFill>
                  <a:schemeClr val="tx1"/>
                </a:solidFill>
                <a:latin typeface="+mn-lt"/>
                <a:ea typeface="+mn-ea"/>
                <a:cs typeface="+mn-cs"/>
              </a:rPr>
              <a:t>Invertebrate species such as </a:t>
            </a:r>
            <a:r>
              <a:rPr lang="en-ZA" sz="1200" b="0" i="1" u="none" strike="noStrike" kern="1200" baseline="0" dirty="0" err="1" smtClean="0">
                <a:solidFill>
                  <a:schemeClr val="tx1"/>
                </a:solidFill>
                <a:latin typeface="+mn-lt"/>
                <a:ea typeface="+mn-ea"/>
                <a:cs typeface="+mn-cs"/>
              </a:rPr>
              <a:t>Lophelia</a:t>
            </a:r>
            <a:r>
              <a:rPr lang="en-ZA" sz="1200" b="0" i="0" u="none" strike="noStrike" kern="1200" baseline="0" dirty="0" smtClean="0">
                <a:solidFill>
                  <a:schemeClr val="tx1"/>
                </a:solidFill>
                <a:latin typeface="+mn-lt"/>
                <a:ea typeface="+mn-ea"/>
                <a:cs typeface="+mn-cs"/>
              </a:rPr>
              <a:t> will take centuries to regrow to a pristine population biomass.</a:t>
            </a:r>
            <a:endParaRPr lang="en-US" sz="1200" b="0" i="1" u="none" strike="noStrike" kern="1200" baseline="0" dirty="0" smtClean="0">
              <a:solidFill>
                <a:schemeClr val="tx1"/>
              </a:solidFill>
              <a:latin typeface="+mn-lt"/>
              <a:ea typeface="+mn-ea"/>
              <a:cs typeface="+mn-cs"/>
            </a:endParaRPr>
          </a:p>
          <a:p>
            <a:pPr marL="628650" lvl="1" indent="-171450">
              <a:buFont typeface="Symbol" panose="05050102010706020507" pitchFamily="18" charset="2"/>
              <a:buChar char="Þ"/>
            </a:pPr>
            <a:r>
              <a:rPr lang="en-US" sz="1200" b="0" i="0" u="none" strike="noStrike" kern="1200" baseline="0" dirty="0" smtClean="0">
                <a:solidFill>
                  <a:schemeClr val="tx1"/>
                </a:solidFill>
                <a:latin typeface="+mn-lt"/>
                <a:ea typeface="+mn-ea"/>
                <a:cs typeface="+mn-cs"/>
              </a:rPr>
              <a:t>The orange </a:t>
            </a:r>
            <a:r>
              <a:rPr lang="en-US" sz="1200" b="0" i="0" u="none" strike="noStrike" kern="1200" baseline="0" dirty="0" err="1" smtClean="0">
                <a:solidFill>
                  <a:schemeClr val="tx1"/>
                </a:solidFill>
                <a:latin typeface="+mn-lt"/>
                <a:ea typeface="+mn-ea"/>
                <a:cs typeface="+mn-cs"/>
              </a:rPr>
              <a:t>roughy</a:t>
            </a:r>
            <a:r>
              <a:rPr lang="en-US" sz="1200" b="0" i="0" u="none" strike="noStrike" kern="1200" baseline="0" dirty="0" smtClean="0">
                <a:solidFill>
                  <a:schemeClr val="tx1"/>
                </a:solidFill>
                <a:latin typeface="+mn-lt"/>
                <a:ea typeface="+mn-ea"/>
                <a:cs typeface="+mn-cs"/>
              </a:rPr>
              <a:t> was one of the first seamount fish species to be exploited commercially and was soon heavily overfished with no hope for recovery in our lifetime.</a:t>
            </a:r>
          </a:p>
        </p:txBody>
      </p:sp>
      <p:sp>
        <p:nvSpPr>
          <p:cNvPr id="4" name="Slide Number Placeholder 3"/>
          <p:cNvSpPr>
            <a:spLocks noGrp="1"/>
          </p:cNvSpPr>
          <p:nvPr>
            <p:ph type="sldNum" sz="quarter" idx="10"/>
          </p:nvPr>
        </p:nvSpPr>
        <p:spPr/>
        <p:txBody>
          <a:bodyPr/>
          <a:lstStyle/>
          <a:p>
            <a:fld id="{296F880D-A6F8-4EDF-BC9C-8FCF3A80A010}" type="slidenum">
              <a:rPr lang="en-US" smtClean="0"/>
              <a:t>7</a:t>
            </a:fld>
            <a:endParaRPr lang="en-US"/>
          </a:p>
        </p:txBody>
      </p:sp>
    </p:spTree>
    <p:extLst>
      <p:ext uri="{BB962C8B-B14F-4D97-AF65-F5344CB8AC3E}">
        <p14:creationId xmlns:p14="http://schemas.microsoft.com/office/powerpoint/2010/main" val="1381332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International</a:t>
            </a:r>
            <a:r>
              <a:rPr lang="en-ZA" baseline="0" dirty="0" smtClean="0"/>
              <a:t> efforts to close seamounts and surrounding areas have had different levels of success.</a:t>
            </a:r>
          </a:p>
          <a:p>
            <a:endParaRPr lang="en-ZA" baseline="0" dirty="0" smtClean="0"/>
          </a:p>
          <a:p>
            <a:r>
              <a:rPr lang="en-ZA" baseline="0" dirty="0" smtClean="0"/>
              <a:t>For example, a successful protection of seamounts has occurred around New Zealand, all within the Exclusive Economic Zone (EEZ; lighter blue line).</a:t>
            </a:r>
          </a:p>
          <a:p>
            <a:endParaRPr lang="en-ZA"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ZA" baseline="0" dirty="0" smtClean="0"/>
              <a:t>However, in many cases around the world, a change of government and lobbying of the mining and fishing industries have reversed seamount MPAs within the EEZs of countries.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ZA" baseline="0" dirty="0" smtClean="0"/>
              <a:t>Furthermore, the establishments of seamount MPAs in international waters is of course even less supported and also lacks any ultimately binding legal foundations.</a:t>
            </a:r>
          </a:p>
          <a:p>
            <a:endParaRPr lang="en-US" dirty="0"/>
          </a:p>
        </p:txBody>
      </p:sp>
      <p:sp>
        <p:nvSpPr>
          <p:cNvPr id="4" name="Slide Number Placeholder 3"/>
          <p:cNvSpPr>
            <a:spLocks noGrp="1"/>
          </p:cNvSpPr>
          <p:nvPr>
            <p:ph type="sldNum" sz="quarter" idx="10"/>
          </p:nvPr>
        </p:nvSpPr>
        <p:spPr/>
        <p:txBody>
          <a:bodyPr/>
          <a:lstStyle/>
          <a:p>
            <a:fld id="{296F880D-A6F8-4EDF-BC9C-8FCF3A80A010}" type="slidenum">
              <a:rPr lang="en-US" smtClean="0"/>
              <a:t>8</a:t>
            </a:fld>
            <a:endParaRPr lang="en-US"/>
          </a:p>
        </p:txBody>
      </p:sp>
    </p:spTree>
    <p:extLst>
      <p:ext uri="{BB962C8B-B14F-4D97-AF65-F5344CB8AC3E}">
        <p14:creationId xmlns:p14="http://schemas.microsoft.com/office/powerpoint/2010/main" val="186758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baseline="0" dirty="0" smtClean="0"/>
              <a:t>In South Africa ‘Operation </a:t>
            </a:r>
            <a:r>
              <a:rPr lang="en-ZA" baseline="0" dirty="0" err="1" smtClean="0"/>
              <a:t>Phakiza</a:t>
            </a:r>
            <a:r>
              <a:rPr lang="en-ZA" baseline="0" dirty="0" smtClean="0"/>
              <a:t>’ has proposed the closure of large offshore areas including substantial pinnacles on the continental shelf (#12 Agulhas Bank Complex MPA).</a:t>
            </a:r>
          </a:p>
          <a:p>
            <a:endParaRPr lang="en-ZA" dirty="0" smtClean="0"/>
          </a:p>
          <a:p>
            <a:r>
              <a:rPr lang="en-ZA" dirty="0" smtClean="0"/>
              <a:t>Several scientific cruises to these pinnacles on the Agulhas Bank</a:t>
            </a:r>
            <a:r>
              <a:rPr lang="en-ZA" baseline="0" dirty="0" smtClean="0"/>
              <a:t> between 2008 and 2010 provided scientific information supporting the proposal of the Agulhas Bank Complex MPA.</a:t>
            </a:r>
            <a:endParaRPr lang="en-US" dirty="0"/>
          </a:p>
        </p:txBody>
      </p:sp>
      <p:sp>
        <p:nvSpPr>
          <p:cNvPr id="4" name="Slide Number Placeholder 3"/>
          <p:cNvSpPr>
            <a:spLocks noGrp="1"/>
          </p:cNvSpPr>
          <p:nvPr>
            <p:ph type="sldNum" sz="quarter" idx="10"/>
          </p:nvPr>
        </p:nvSpPr>
        <p:spPr/>
        <p:txBody>
          <a:bodyPr/>
          <a:lstStyle/>
          <a:p>
            <a:fld id="{296F880D-A6F8-4EDF-BC9C-8FCF3A80A010}" type="slidenum">
              <a:rPr lang="en-US" smtClean="0"/>
              <a:t>9</a:t>
            </a:fld>
            <a:endParaRPr lang="en-US"/>
          </a:p>
        </p:txBody>
      </p:sp>
    </p:spTree>
    <p:extLst>
      <p:ext uri="{BB962C8B-B14F-4D97-AF65-F5344CB8AC3E}">
        <p14:creationId xmlns:p14="http://schemas.microsoft.com/office/powerpoint/2010/main" val="727644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F460EF4-C545-4D67-BFE6-C1B8A5192D6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C66D81-7BE5-4A73-A95A-3F195FC9D82F}" type="slidenum">
              <a:rPr lang="en-US" smtClean="0"/>
              <a:t>‹#›</a:t>
            </a:fld>
            <a:endParaRPr lang="en-US"/>
          </a:p>
        </p:txBody>
      </p:sp>
    </p:spTree>
    <p:extLst>
      <p:ext uri="{BB962C8B-B14F-4D97-AF65-F5344CB8AC3E}">
        <p14:creationId xmlns:p14="http://schemas.microsoft.com/office/powerpoint/2010/main" val="2129689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F460EF4-C545-4D67-BFE6-C1B8A5192D6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C66D81-7BE5-4A73-A95A-3F195FC9D82F}" type="slidenum">
              <a:rPr lang="en-US" smtClean="0"/>
              <a:t>‹#›</a:t>
            </a:fld>
            <a:endParaRPr lang="en-US"/>
          </a:p>
        </p:txBody>
      </p:sp>
    </p:spTree>
    <p:extLst>
      <p:ext uri="{BB962C8B-B14F-4D97-AF65-F5344CB8AC3E}">
        <p14:creationId xmlns:p14="http://schemas.microsoft.com/office/powerpoint/2010/main" val="2031465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F460EF4-C545-4D67-BFE6-C1B8A5192D6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C66D81-7BE5-4A73-A95A-3F195FC9D82F}" type="slidenum">
              <a:rPr lang="en-US" smtClean="0"/>
              <a:t>‹#›</a:t>
            </a:fld>
            <a:endParaRPr lang="en-US"/>
          </a:p>
        </p:txBody>
      </p:sp>
    </p:spTree>
    <p:extLst>
      <p:ext uri="{BB962C8B-B14F-4D97-AF65-F5344CB8AC3E}">
        <p14:creationId xmlns:p14="http://schemas.microsoft.com/office/powerpoint/2010/main" val="2551746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F460EF4-C545-4D67-BFE6-C1B8A5192D6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C66D81-7BE5-4A73-A95A-3F195FC9D82F}" type="slidenum">
              <a:rPr lang="en-US" smtClean="0"/>
              <a:t>‹#›</a:t>
            </a:fld>
            <a:endParaRPr lang="en-US"/>
          </a:p>
        </p:txBody>
      </p:sp>
    </p:spTree>
    <p:extLst>
      <p:ext uri="{BB962C8B-B14F-4D97-AF65-F5344CB8AC3E}">
        <p14:creationId xmlns:p14="http://schemas.microsoft.com/office/powerpoint/2010/main" val="937362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F460EF4-C545-4D67-BFE6-C1B8A5192D6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C66D81-7BE5-4A73-A95A-3F195FC9D82F}" type="slidenum">
              <a:rPr lang="en-US" smtClean="0"/>
              <a:t>‹#›</a:t>
            </a:fld>
            <a:endParaRPr lang="en-US"/>
          </a:p>
        </p:txBody>
      </p:sp>
    </p:spTree>
    <p:extLst>
      <p:ext uri="{BB962C8B-B14F-4D97-AF65-F5344CB8AC3E}">
        <p14:creationId xmlns:p14="http://schemas.microsoft.com/office/powerpoint/2010/main" val="3526096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F460EF4-C545-4D67-BFE6-C1B8A5192D6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C66D81-7BE5-4A73-A95A-3F195FC9D82F}" type="slidenum">
              <a:rPr lang="en-US" smtClean="0"/>
              <a:t>‹#›</a:t>
            </a:fld>
            <a:endParaRPr lang="en-US"/>
          </a:p>
        </p:txBody>
      </p:sp>
    </p:spTree>
    <p:extLst>
      <p:ext uri="{BB962C8B-B14F-4D97-AF65-F5344CB8AC3E}">
        <p14:creationId xmlns:p14="http://schemas.microsoft.com/office/powerpoint/2010/main" val="1537772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F460EF4-C545-4D67-BFE6-C1B8A5192D6C}" type="datetimeFigureOut">
              <a:rPr lang="en-US" smtClean="0"/>
              <a:t>10/25/2016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C66D81-7BE5-4A73-A95A-3F195FC9D82F}" type="slidenum">
              <a:rPr lang="en-US" smtClean="0"/>
              <a:t>‹#›</a:t>
            </a:fld>
            <a:endParaRPr lang="en-US"/>
          </a:p>
        </p:txBody>
      </p:sp>
    </p:spTree>
    <p:extLst>
      <p:ext uri="{BB962C8B-B14F-4D97-AF65-F5344CB8AC3E}">
        <p14:creationId xmlns:p14="http://schemas.microsoft.com/office/powerpoint/2010/main" val="1624297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F460EF4-C545-4D67-BFE6-C1B8A5192D6C}" type="datetimeFigureOut">
              <a:rPr lang="en-US" smtClean="0"/>
              <a:t>10/25/2016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C66D81-7BE5-4A73-A95A-3F195FC9D82F}" type="slidenum">
              <a:rPr lang="en-US" smtClean="0"/>
              <a:t>‹#›</a:t>
            </a:fld>
            <a:endParaRPr lang="en-US"/>
          </a:p>
        </p:txBody>
      </p:sp>
    </p:spTree>
    <p:extLst>
      <p:ext uri="{BB962C8B-B14F-4D97-AF65-F5344CB8AC3E}">
        <p14:creationId xmlns:p14="http://schemas.microsoft.com/office/powerpoint/2010/main" val="106995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460EF4-C545-4D67-BFE6-C1B8A5192D6C}" type="datetimeFigureOut">
              <a:rPr lang="en-US" smtClean="0"/>
              <a:t>10/25/2016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C66D81-7BE5-4A73-A95A-3F195FC9D82F}" type="slidenum">
              <a:rPr lang="en-US" smtClean="0"/>
              <a:t>‹#›</a:t>
            </a:fld>
            <a:endParaRPr lang="en-US"/>
          </a:p>
        </p:txBody>
      </p:sp>
    </p:spTree>
    <p:extLst>
      <p:ext uri="{BB962C8B-B14F-4D97-AF65-F5344CB8AC3E}">
        <p14:creationId xmlns:p14="http://schemas.microsoft.com/office/powerpoint/2010/main" val="63278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460EF4-C545-4D67-BFE6-C1B8A5192D6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C66D81-7BE5-4A73-A95A-3F195FC9D82F}" type="slidenum">
              <a:rPr lang="en-US" smtClean="0"/>
              <a:t>‹#›</a:t>
            </a:fld>
            <a:endParaRPr lang="en-US"/>
          </a:p>
        </p:txBody>
      </p:sp>
    </p:spTree>
    <p:extLst>
      <p:ext uri="{BB962C8B-B14F-4D97-AF65-F5344CB8AC3E}">
        <p14:creationId xmlns:p14="http://schemas.microsoft.com/office/powerpoint/2010/main" val="4273377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460EF4-C545-4D67-BFE6-C1B8A5192D6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C66D81-7BE5-4A73-A95A-3F195FC9D82F}" type="slidenum">
              <a:rPr lang="en-US" smtClean="0"/>
              <a:t>‹#›</a:t>
            </a:fld>
            <a:endParaRPr lang="en-US"/>
          </a:p>
        </p:txBody>
      </p:sp>
    </p:spTree>
    <p:extLst>
      <p:ext uri="{BB962C8B-B14F-4D97-AF65-F5344CB8AC3E}">
        <p14:creationId xmlns:p14="http://schemas.microsoft.com/office/powerpoint/2010/main" val="1464132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460EF4-C545-4D67-BFE6-C1B8A5192D6C}" type="datetimeFigureOut">
              <a:rPr lang="en-US" smtClean="0"/>
              <a:t>10/25/2016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C66D81-7BE5-4A73-A95A-3F195FC9D82F}" type="slidenum">
              <a:rPr lang="en-US" smtClean="0"/>
              <a:t>‹#›</a:t>
            </a:fld>
            <a:endParaRPr lang="en-US"/>
          </a:p>
        </p:txBody>
      </p:sp>
    </p:spTree>
    <p:extLst>
      <p:ext uri="{BB962C8B-B14F-4D97-AF65-F5344CB8AC3E}">
        <p14:creationId xmlns:p14="http://schemas.microsoft.com/office/powerpoint/2010/main" val="40955529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1081" y="368999"/>
            <a:ext cx="8728366" cy="707886"/>
          </a:xfrm>
          <a:prstGeom prst="rect">
            <a:avLst/>
          </a:prstGeom>
          <a:noFill/>
        </p:spPr>
        <p:txBody>
          <a:bodyPr wrap="square" rtlCol="0">
            <a:spAutoFit/>
          </a:bodyPr>
          <a:lstStyle/>
          <a:p>
            <a:pPr algn="ctr"/>
            <a:r>
              <a:rPr lang="en-ZA" sz="4000" b="1" dirty="0" smtClean="0">
                <a:solidFill>
                  <a:schemeClr val="bg1"/>
                </a:solidFill>
                <a:effectLst>
                  <a:outerShdw blurRad="38100" dist="38100" dir="2700000" algn="tl">
                    <a:srgbClr val="000000">
                      <a:alpha val="43137"/>
                    </a:srgbClr>
                  </a:outerShdw>
                </a:effectLst>
              </a:rPr>
              <a:t>Conservation </a:t>
            </a:r>
            <a:r>
              <a:rPr lang="en-ZA" sz="4000" b="1" dirty="0">
                <a:solidFill>
                  <a:schemeClr val="bg1"/>
                </a:solidFill>
                <a:effectLst>
                  <a:outerShdw blurRad="38100" dist="38100" dir="2700000" algn="tl">
                    <a:srgbClr val="000000">
                      <a:alpha val="43137"/>
                    </a:srgbClr>
                  </a:outerShdw>
                </a:effectLst>
              </a:rPr>
              <a:t>of </a:t>
            </a:r>
            <a:r>
              <a:rPr lang="en-ZA" sz="4000" b="1" dirty="0" smtClean="0">
                <a:solidFill>
                  <a:schemeClr val="bg1"/>
                </a:solidFill>
                <a:effectLst>
                  <a:outerShdw blurRad="38100" dist="38100" dir="2700000" algn="tl">
                    <a:srgbClr val="000000">
                      <a:alpha val="43137"/>
                    </a:srgbClr>
                  </a:outerShdw>
                </a:effectLst>
              </a:rPr>
              <a:t>Seamounts with MPAs</a:t>
            </a:r>
          </a:p>
        </p:txBody>
      </p:sp>
      <p:sp>
        <p:nvSpPr>
          <p:cNvPr id="3" name="Title 1"/>
          <p:cNvSpPr txBox="1">
            <a:spLocks/>
          </p:cNvSpPr>
          <p:nvPr/>
        </p:nvSpPr>
        <p:spPr bwMode="auto">
          <a:xfrm>
            <a:off x="2279410" y="2108132"/>
            <a:ext cx="4454525" cy="2648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rtl="0" eaLnBrk="0" fontAlgn="base" hangingPunct="0">
              <a:spcBef>
                <a:spcPct val="0"/>
              </a:spcBef>
              <a:spcAft>
                <a:spcPct val="0"/>
              </a:spcAft>
              <a:defRPr sz="60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eaLnBrk="1" hangingPunct="1">
              <a:defRPr/>
            </a:pPr>
            <a:r>
              <a:rPr lang="en-ZA" sz="2800" b="1" dirty="0" smtClean="0">
                <a:solidFill>
                  <a:schemeClr val="bg1"/>
                </a:solidFill>
                <a:latin typeface="+mn-lt"/>
              </a:rPr>
              <a:t>definitions</a:t>
            </a:r>
          </a:p>
          <a:p>
            <a:pPr eaLnBrk="1" hangingPunct="1">
              <a:defRPr/>
            </a:pPr>
            <a:r>
              <a:rPr lang="en-US" sz="2800" b="1" dirty="0" smtClean="0">
                <a:solidFill>
                  <a:schemeClr val="bg1"/>
                </a:solidFill>
                <a:latin typeface="+mn-lt"/>
              </a:rPr>
              <a:t>origin</a:t>
            </a:r>
          </a:p>
          <a:p>
            <a:pPr eaLnBrk="1" hangingPunct="1">
              <a:defRPr/>
            </a:pPr>
            <a:r>
              <a:rPr lang="en-US" sz="2800" b="1" dirty="0" smtClean="0">
                <a:solidFill>
                  <a:schemeClr val="bg1"/>
                </a:solidFill>
                <a:latin typeface="+mn-lt"/>
              </a:rPr>
              <a:t>importance</a:t>
            </a:r>
            <a:endParaRPr lang="en-ZA" sz="2800" b="1" dirty="0">
              <a:solidFill>
                <a:schemeClr val="bg1"/>
              </a:solidFill>
              <a:latin typeface="+mn-lt"/>
            </a:endParaRPr>
          </a:p>
          <a:p>
            <a:pPr eaLnBrk="1" hangingPunct="1">
              <a:defRPr/>
            </a:pPr>
            <a:r>
              <a:rPr lang="en-US" sz="2800" b="1" dirty="0" smtClean="0">
                <a:solidFill>
                  <a:schemeClr val="bg1"/>
                </a:solidFill>
                <a:latin typeface="+mn-lt"/>
              </a:rPr>
              <a:t>oceanography</a:t>
            </a:r>
          </a:p>
          <a:p>
            <a:pPr eaLnBrk="1" hangingPunct="1">
              <a:defRPr/>
            </a:pPr>
            <a:r>
              <a:rPr lang="en-ZA" sz="2800" b="1" dirty="0">
                <a:solidFill>
                  <a:schemeClr val="bg1"/>
                </a:solidFill>
                <a:latin typeface="+mn-lt"/>
              </a:rPr>
              <a:t>e</a:t>
            </a:r>
            <a:r>
              <a:rPr lang="en-ZA" sz="2800" b="1" dirty="0" smtClean="0">
                <a:solidFill>
                  <a:schemeClr val="bg1"/>
                </a:solidFill>
                <a:latin typeface="+mn-lt"/>
              </a:rPr>
              <a:t>cology</a:t>
            </a:r>
          </a:p>
          <a:p>
            <a:pPr eaLnBrk="1" hangingPunct="1">
              <a:defRPr/>
            </a:pPr>
            <a:r>
              <a:rPr lang="en-ZA" sz="2800" b="1" dirty="0" smtClean="0">
                <a:solidFill>
                  <a:schemeClr val="bg1"/>
                </a:solidFill>
                <a:latin typeface="+mn-lt"/>
              </a:rPr>
              <a:t>conservation</a:t>
            </a:r>
          </a:p>
          <a:p>
            <a:pPr eaLnBrk="1" hangingPunct="1">
              <a:defRPr/>
            </a:pPr>
            <a:r>
              <a:rPr lang="en-US" sz="2800" b="1" dirty="0" smtClean="0">
                <a:solidFill>
                  <a:schemeClr val="bg1"/>
                </a:solidFill>
                <a:latin typeface="+mn-lt"/>
              </a:rPr>
              <a:t>case studies</a:t>
            </a:r>
            <a:endParaRPr lang="en-US" sz="2800" b="1" dirty="0">
              <a:solidFill>
                <a:schemeClr val="bg1"/>
              </a:solidFill>
              <a:latin typeface="+mn-lt"/>
            </a:endParaRPr>
          </a:p>
        </p:txBody>
      </p:sp>
      <p:sp>
        <p:nvSpPr>
          <p:cNvPr id="7" name="Rectangle 6"/>
          <p:cNvSpPr>
            <a:spLocks noChangeArrowheads="1"/>
          </p:cNvSpPr>
          <p:nvPr/>
        </p:nvSpPr>
        <p:spPr bwMode="auto">
          <a:xfrm>
            <a:off x="1" y="5029201"/>
            <a:ext cx="9144000" cy="1828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endParaRPr lang="en-US" alt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06673" y="5029202"/>
            <a:ext cx="4637328" cy="1814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1080" y="5190883"/>
            <a:ext cx="4470190" cy="1565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040158" y="1076885"/>
            <a:ext cx="7090211" cy="400110"/>
          </a:xfrm>
          <a:prstGeom prst="rect">
            <a:avLst/>
          </a:prstGeom>
          <a:noFill/>
        </p:spPr>
        <p:txBody>
          <a:bodyPr wrap="none" rtlCol="0">
            <a:spAutoFit/>
          </a:bodyPr>
          <a:lstStyle/>
          <a:p>
            <a:r>
              <a:rPr lang="en-ZA" sz="2000" i="1" dirty="0" smtClean="0">
                <a:solidFill>
                  <a:schemeClr val="bg1"/>
                </a:solidFill>
              </a:rPr>
              <a:t>Albrecht Götz, Sven Kerwath, Anthony Bernard and Toufiek Samaai</a:t>
            </a:r>
            <a:endParaRPr lang="en-US" sz="2000" i="1" dirty="0">
              <a:solidFill>
                <a:schemeClr val="bg1"/>
              </a:solidFill>
            </a:endParaRPr>
          </a:p>
        </p:txBody>
      </p:sp>
    </p:spTree>
    <p:extLst>
      <p:ext uri="{BB962C8B-B14F-4D97-AF65-F5344CB8AC3E}">
        <p14:creationId xmlns:p14="http://schemas.microsoft.com/office/powerpoint/2010/main" val="23345888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3163" y="2694967"/>
            <a:ext cx="7555831" cy="954107"/>
          </a:xfrm>
          <a:prstGeom prst="rect">
            <a:avLst/>
          </a:prstGeom>
          <a:noFill/>
        </p:spPr>
        <p:txBody>
          <a:bodyPr wrap="square" rtlCol="0">
            <a:spAutoFit/>
          </a:bodyPr>
          <a:lstStyle/>
          <a:p>
            <a:pPr algn="ctr"/>
            <a:r>
              <a:rPr lang="en-ZA" sz="2800" dirty="0" smtClean="0">
                <a:solidFill>
                  <a:schemeClr val="bg1"/>
                </a:solidFill>
              </a:rPr>
              <a:t>Pinnacles of the Alphard Bank on the Agulhas Bank, South African Exclusive Economic Zone (EEZ)</a:t>
            </a:r>
          </a:p>
        </p:txBody>
      </p:sp>
      <p:sp>
        <p:nvSpPr>
          <p:cNvPr id="3" name="TextBox 2"/>
          <p:cNvSpPr txBox="1"/>
          <p:nvPr/>
        </p:nvSpPr>
        <p:spPr>
          <a:xfrm>
            <a:off x="2090763" y="511294"/>
            <a:ext cx="5040630" cy="646331"/>
          </a:xfrm>
          <a:prstGeom prst="rect">
            <a:avLst/>
          </a:prstGeom>
          <a:noFill/>
        </p:spPr>
        <p:txBody>
          <a:bodyPr wrap="square" rtlCol="0">
            <a:spAutoFit/>
          </a:bodyPr>
          <a:lstStyle/>
          <a:p>
            <a:r>
              <a:rPr lang="en-ZA" sz="3600" b="1" dirty="0" smtClean="0">
                <a:solidFill>
                  <a:schemeClr val="bg1"/>
                </a:solidFill>
                <a:effectLst>
                  <a:outerShdw blurRad="38100" dist="38100" dir="2700000" algn="tl">
                    <a:srgbClr val="000000">
                      <a:alpha val="43137"/>
                    </a:srgbClr>
                  </a:outerShdw>
                </a:effectLst>
              </a:rPr>
              <a:t>Case Study - Pinnacles</a:t>
            </a:r>
          </a:p>
        </p:txBody>
      </p:sp>
    </p:spTree>
    <p:extLst>
      <p:ext uri="{BB962C8B-B14F-4D97-AF65-F5344CB8AC3E}">
        <p14:creationId xmlns:p14="http://schemas.microsoft.com/office/powerpoint/2010/main" val="29736515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862" y="-3364831"/>
            <a:ext cx="18400713" cy="137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4491790" y="3306762"/>
            <a:ext cx="689810" cy="49730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097281" y="1496292"/>
            <a:ext cx="1574534" cy="461665"/>
          </a:xfrm>
          <a:prstGeom prst="rect">
            <a:avLst/>
          </a:prstGeom>
          <a:noFill/>
        </p:spPr>
        <p:txBody>
          <a:bodyPr wrap="none" rtlCol="0">
            <a:spAutoFit/>
          </a:bodyPr>
          <a:lstStyle/>
          <a:p>
            <a:r>
              <a:rPr lang="en-ZA" sz="2400" dirty="0" smtClean="0"/>
              <a:t>Cape Town</a:t>
            </a:r>
            <a:endParaRPr lang="en-US" sz="2400" dirty="0"/>
          </a:p>
        </p:txBody>
      </p:sp>
      <p:sp>
        <p:nvSpPr>
          <p:cNvPr id="7" name="TextBox 6"/>
          <p:cNvSpPr txBox="1"/>
          <p:nvPr/>
        </p:nvSpPr>
        <p:spPr>
          <a:xfrm>
            <a:off x="3982937" y="3792742"/>
            <a:ext cx="1905715" cy="461665"/>
          </a:xfrm>
          <a:prstGeom prst="rect">
            <a:avLst/>
          </a:prstGeom>
          <a:noFill/>
        </p:spPr>
        <p:txBody>
          <a:bodyPr wrap="none" rtlCol="0">
            <a:spAutoFit/>
          </a:bodyPr>
          <a:lstStyle/>
          <a:p>
            <a:r>
              <a:rPr lang="en-ZA" sz="2400" dirty="0" smtClean="0">
                <a:solidFill>
                  <a:srgbClr val="FF0000"/>
                </a:solidFill>
              </a:rPr>
              <a:t>Alphard Bank</a:t>
            </a:r>
            <a:endParaRPr lang="en-US" sz="2400" dirty="0">
              <a:solidFill>
                <a:srgbClr val="FF0000"/>
              </a:solidFill>
            </a:endParaRPr>
          </a:p>
        </p:txBody>
      </p:sp>
      <p:sp>
        <p:nvSpPr>
          <p:cNvPr id="4" name="Rectangle 3"/>
          <p:cNvSpPr/>
          <p:nvPr/>
        </p:nvSpPr>
        <p:spPr>
          <a:xfrm rot="21360379">
            <a:off x="3630427" y="4518116"/>
            <a:ext cx="2847196" cy="1235188"/>
          </a:xfrm>
          <a:prstGeom prst="rect">
            <a:avLst/>
          </a:prstGeom>
          <a:noFill/>
        </p:spPr>
        <p:txBody>
          <a:bodyPr wrap="none" lIns="91440" tIns="45720" rIns="91440" bIns="45720">
            <a:prstTxWarp prst="textArchDown">
              <a:avLst/>
            </a:prstTxWarp>
            <a:spAutoFit/>
          </a:bodyPr>
          <a:lstStyle/>
          <a:p>
            <a:pPr algn="ctr"/>
            <a:r>
              <a:rPr lang="en-US" sz="4000" b="1" dirty="0" smtClean="0">
                <a:ln w="0"/>
              </a:rPr>
              <a:t>A g u l h a s   B a n k</a:t>
            </a:r>
            <a:endParaRPr lang="en-US" sz="4000" b="1" dirty="0">
              <a:ln w="0"/>
            </a:endParaRPr>
          </a:p>
        </p:txBody>
      </p:sp>
    </p:spTree>
    <p:extLst>
      <p:ext uri="{BB962C8B-B14F-4D97-AF65-F5344CB8AC3E}">
        <p14:creationId xmlns:p14="http://schemas.microsoft.com/office/powerpoint/2010/main" val="28663030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31750">
            <a:noFill/>
            <a:miter lim="800000"/>
            <a:headEnd/>
            <a:tailEnd/>
          </a:ln>
          <a:extLst>
            <a:ext uri="{909E8E84-426E-40DD-AFC4-6F175D3DCCD1}">
              <a14:hiddenFill xmlns:a14="http://schemas.microsoft.com/office/drawing/2010/main">
                <a:solidFill>
                  <a:srgbClr val="FFFFFF"/>
                </a:solidFill>
              </a14:hiddenFill>
            </a:ext>
          </a:extLst>
        </p:spPr>
      </p:pic>
      <p:pic>
        <p:nvPicPr>
          <p:cNvPr id="61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2190" y="0"/>
            <a:ext cx="3951810" cy="2971800"/>
          </a:xfrm>
          <a:prstGeom prst="rect">
            <a:avLst/>
          </a:prstGeom>
          <a:noFill/>
          <a:ln w="317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15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2190" y="3893666"/>
            <a:ext cx="3951810" cy="2964334"/>
          </a:xfrm>
          <a:prstGeom prst="rect">
            <a:avLst/>
          </a:prstGeom>
          <a:noFill/>
          <a:ln w="31750">
            <a:solidFill>
              <a:schemeClr val="bg1"/>
            </a:solidFill>
            <a:miter lim="800000"/>
            <a:headEnd/>
            <a:tailEnd/>
          </a:ln>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flipV="1">
            <a:off x="2076450" y="1009650"/>
            <a:ext cx="2876550" cy="457200"/>
          </a:xfrm>
          <a:prstGeom prst="straightConnector1">
            <a:avLst/>
          </a:prstGeom>
          <a:ln w="44450">
            <a:solidFill>
              <a:schemeClr val="bg1"/>
            </a:solidFill>
            <a:tailEnd type="stealth"/>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7162800" y="2971800"/>
            <a:ext cx="0" cy="769466"/>
          </a:xfrm>
          <a:prstGeom prst="straightConnector1">
            <a:avLst/>
          </a:prstGeom>
          <a:ln w="44450">
            <a:solidFill>
              <a:schemeClr val="bg1"/>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03848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100_28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498"/>
            <a:ext cx="9144000"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42728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IMG_069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100_30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555" y="135466"/>
            <a:ext cx="3025710" cy="2252134"/>
          </a:xfrm>
          <a:prstGeom prst="rect">
            <a:avLst/>
          </a:prstGeom>
          <a:noFill/>
          <a:ln w="635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7" descr="line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2000" y="135466"/>
            <a:ext cx="1896533" cy="2680068"/>
          </a:xfrm>
          <a:prstGeom prst="rect">
            <a:avLst/>
          </a:prstGeom>
          <a:noFill/>
          <a:ln w="635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9" descr="100_289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555" y="2664269"/>
            <a:ext cx="3025710" cy="4024924"/>
          </a:xfrm>
          <a:prstGeom prst="rect">
            <a:avLst/>
          </a:prstGeom>
          <a:noFill/>
          <a:ln w="635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descr="A401001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11999" y="4165839"/>
            <a:ext cx="1896533" cy="2523353"/>
          </a:xfrm>
          <a:prstGeom prst="rect">
            <a:avLst/>
          </a:prstGeom>
          <a:noFill/>
          <a:ln w="635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3337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1880681"/>
            <a:ext cx="9144001" cy="4977320"/>
          </a:xfrm>
          <a:prstGeom prst="rect">
            <a:avLst/>
          </a:prstGeom>
        </p:spPr>
      </p:pic>
      <p:sp>
        <p:nvSpPr>
          <p:cNvPr id="8" name="TextBox 7"/>
          <p:cNvSpPr txBox="1"/>
          <p:nvPr/>
        </p:nvSpPr>
        <p:spPr>
          <a:xfrm rot="16200000">
            <a:off x="-542390" y="2782109"/>
            <a:ext cx="1454116" cy="369332"/>
          </a:xfrm>
          <a:prstGeom prst="rect">
            <a:avLst/>
          </a:prstGeom>
          <a:noFill/>
        </p:spPr>
        <p:txBody>
          <a:bodyPr wrap="none" rtlCol="0">
            <a:spAutoFit/>
          </a:bodyPr>
          <a:lstStyle/>
          <a:p>
            <a:r>
              <a:rPr lang="en-ZA" b="1" dirty="0" smtClean="0"/>
              <a:t>Fish Diversity</a:t>
            </a:r>
            <a:endParaRPr lang="en-US" b="1" dirty="0"/>
          </a:p>
        </p:txBody>
      </p:sp>
      <p:cxnSp>
        <p:nvCxnSpPr>
          <p:cNvPr id="10" name="Straight Arrow Connector 9"/>
          <p:cNvCxnSpPr/>
          <p:nvPr/>
        </p:nvCxnSpPr>
        <p:spPr>
          <a:xfrm flipV="1">
            <a:off x="369333" y="1783406"/>
            <a:ext cx="19456" cy="2321668"/>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7" idx="0"/>
            <a:endCxn id="7" idx="2"/>
          </p:cNvCxnSpPr>
          <p:nvPr/>
        </p:nvCxnSpPr>
        <p:spPr>
          <a:xfrm>
            <a:off x="4572000" y="1880681"/>
            <a:ext cx="0" cy="497732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148519" y="1880680"/>
            <a:ext cx="0" cy="497732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206883" y="6206245"/>
            <a:ext cx="1334724" cy="338554"/>
          </a:xfrm>
          <a:prstGeom prst="rect">
            <a:avLst/>
          </a:prstGeom>
          <a:solidFill>
            <a:schemeClr val="bg1"/>
          </a:solidFill>
        </p:spPr>
        <p:txBody>
          <a:bodyPr wrap="none" rtlCol="0">
            <a:spAutoFit/>
          </a:bodyPr>
          <a:lstStyle/>
          <a:p>
            <a:r>
              <a:rPr lang="en-ZA" sz="1600" b="1" dirty="0" smtClean="0">
                <a:solidFill>
                  <a:srgbClr val="FF0000"/>
                </a:solidFill>
              </a:rPr>
              <a:t>Alphard Bank</a:t>
            </a:r>
            <a:endParaRPr lang="en-US" sz="1600" b="1" dirty="0">
              <a:solidFill>
                <a:srgbClr val="FF0000"/>
              </a:solidFill>
            </a:endParaRPr>
          </a:p>
        </p:txBody>
      </p:sp>
      <p:pic>
        <p:nvPicPr>
          <p:cNvPr id="16" name="Picture 15"/>
          <p:cNvPicPr>
            <a:picLocks noChangeAspect="1"/>
          </p:cNvPicPr>
          <p:nvPr/>
        </p:nvPicPr>
        <p:blipFill>
          <a:blip r:embed="rId4"/>
          <a:stretch>
            <a:fillRect/>
          </a:stretch>
        </p:blipFill>
        <p:spPr>
          <a:xfrm rot="5400000">
            <a:off x="3755890" y="-1046525"/>
            <a:ext cx="1695659" cy="3788710"/>
          </a:xfrm>
          <a:prstGeom prst="rect">
            <a:avLst/>
          </a:prstGeom>
          <a:ln w="31750">
            <a:noFill/>
          </a:ln>
        </p:spPr>
      </p:pic>
      <p:cxnSp>
        <p:nvCxnSpPr>
          <p:cNvPr id="18" name="Straight Arrow Connector 17"/>
          <p:cNvCxnSpPr/>
          <p:nvPr/>
        </p:nvCxnSpPr>
        <p:spPr>
          <a:xfrm flipH="1" flipV="1">
            <a:off x="3874245" y="717210"/>
            <a:ext cx="2176363" cy="13888"/>
          </a:xfrm>
          <a:prstGeom prst="straightConnector1">
            <a:avLst/>
          </a:prstGeom>
          <a:ln w="31750">
            <a:solidFill>
              <a:schemeClr val="tx1"/>
            </a:solidFill>
            <a:prstDash val="sysDash"/>
            <a:tailEnd type="stealth"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2031868" y="731100"/>
            <a:ext cx="244402" cy="0"/>
          </a:xfrm>
          <a:prstGeom prst="straightConnector1">
            <a:avLst/>
          </a:prstGeom>
          <a:ln w="117475">
            <a:solidFill>
              <a:schemeClr val="bg2">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584400" y="407932"/>
            <a:ext cx="402674" cy="646331"/>
          </a:xfrm>
          <a:prstGeom prst="rect">
            <a:avLst/>
          </a:prstGeom>
          <a:noFill/>
        </p:spPr>
        <p:txBody>
          <a:bodyPr wrap="none" rtlCol="0">
            <a:spAutoFit/>
          </a:bodyPr>
          <a:lstStyle/>
          <a:p>
            <a:r>
              <a:rPr lang="en-ZA" sz="3600" b="1" dirty="0" smtClean="0">
                <a:solidFill>
                  <a:schemeClr val="bg2">
                    <a:lumMod val="75000"/>
                  </a:schemeClr>
                </a:solidFill>
              </a:rPr>
              <a:t>S</a:t>
            </a:r>
            <a:endParaRPr lang="en-US" sz="3600" b="1" dirty="0">
              <a:solidFill>
                <a:schemeClr val="bg2">
                  <a:lumMod val="75000"/>
                </a:schemeClr>
              </a:solidFill>
            </a:endParaRPr>
          </a:p>
        </p:txBody>
      </p:sp>
      <p:cxnSp>
        <p:nvCxnSpPr>
          <p:cNvPr id="23" name="Straight Arrow Connector 22"/>
          <p:cNvCxnSpPr/>
          <p:nvPr/>
        </p:nvCxnSpPr>
        <p:spPr>
          <a:xfrm>
            <a:off x="6965002" y="731097"/>
            <a:ext cx="255776" cy="3"/>
          </a:xfrm>
          <a:prstGeom prst="straightConnector1">
            <a:avLst/>
          </a:prstGeom>
          <a:ln w="117475">
            <a:solidFill>
              <a:schemeClr val="bg2">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220778" y="396680"/>
            <a:ext cx="489236" cy="646331"/>
          </a:xfrm>
          <a:prstGeom prst="rect">
            <a:avLst/>
          </a:prstGeom>
          <a:noFill/>
        </p:spPr>
        <p:txBody>
          <a:bodyPr wrap="none" rtlCol="0">
            <a:spAutoFit/>
          </a:bodyPr>
          <a:lstStyle/>
          <a:p>
            <a:r>
              <a:rPr lang="en-ZA" sz="3600" b="1" dirty="0">
                <a:solidFill>
                  <a:schemeClr val="bg2">
                    <a:lumMod val="75000"/>
                  </a:schemeClr>
                </a:solidFill>
              </a:rPr>
              <a:t>N</a:t>
            </a:r>
            <a:endParaRPr lang="en-US" sz="3600" b="1" dirty="0">
              <a:solidFill>
                <a:schemeClr val="bg2">
                  <a:lumMod val="75000"/>
                </a:schemeClr>
              </a:solidFill>
            </a:endParaRPr>
          </a:p>
        </p:txBody>
      </p:sp>
      <p:sp>
        <p:nvSpPr>
          <p:cNvPr id="26" name="TextBox 25"/>
          <p:cNvSpPr txBox="1"/>
          <p:nvPr/>
        </p:nvSpPr>
        <p:spPr>
          <a:xfrm>
            <a:off x="7710014" y="489012"/>
            <a:ext cx="1139799" cy="461665"/>
          </a:xfrm>
          <a:prstGeom prst="rect">
            <a:avLst/>
          </a:prstGeom>
          <a:noFill/>
        </p:spPr>
        <p:txBody>
          <a:bodyPr wrap="none" rtlCol="0">
            <a:spAutoFit/>
          </a:bodyPr>
          <a:lstStyle/>
          <a:p>
            <a:r>
              <a:rPr lang="en-ZA" sz="2400" b="1" dirty="0" smtClean="0">
                <a:solidFill>
                  <a:schemeClr val="bg2">
                    <a:lumMod val="75000"/>
                  </a:schemeClr>
                </a:solidFill>
              </a:rPr>
              <a:t>inshore</a:t>
            </a:r>
            <a:endParaRPr lang="en-US" sz="2400" b="1" dirty="0">
              <a:solidFill>
                <a:schemeClr val="bg2">
                  <a:lumMod val="75000"/>
                </a:schemeClr>
              </a:solidFill>
            </a:endParaRPr>
          </a:p>
        </p:txBody>
      </p:sp>
      <p:sp>
        <p:nvSpPr>
          <p:cNvPr id="27" name="TextBox 26"/>
          <p:cNvSpPr txBox="1"/>
          <p:nvPr/>
        </p:nvSpPr>
        <p:spPr>
          <a:xfrm>
            <a:off x="282595" y="486378"/>
            <a:ext cx="1257011" cy="461665"/>
          </a:xfrm>
          <a:prstGeom prst="rect">
            <a:avLst/>
          </a:prstGeom>
          <a:noFill/>
        </p:spPr>
        <p:txBody>
          <a:bodyPr wrap="none" rtlCol="0">
            <a:spAutoFit/>
          </a:bodyPr>
          <a:lstStyle/>
          <a:p>
            <a:r>
              <a:rPr lang="en-ZA" sz="2400" b="1" dirty="0" smtClean="0">
                <a:solidFill>
                  <a:schemeClr val="bg2">
                    <a:lumMod val="75000"/>
                  </a:schemeClr>
                </a:solidFill>
              </a:rPr>
              <a:t>offshore</a:t>
            </a:r>
            <a:endParaRPr lang="en-US" sz="2400" b="1" dirty="0">
              <a:solidFill>
                <a:schemeClr val="bg2">
                  <a:lumMod val="75000"/>
                </a:schemeClr>
              </a:solidFill>
            </a:endParaRPr>
          </a:p>
        </p:txBody>
      </p:sp>
    </p:spTree>
    <p:extLst>
      <p:ext uri="{BB962C8B-B14F-4D97-AF65-F5344CB8AC3E}">
        <p14:creationId xmlns:p14="http://schemas.microsoft.com/office/powerpoint/2010/main" val="14730668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8384" y="2694968"/>
            <a:ext cx="6625390" cy="954107"/>
          </a:xfrm>
          <a:prstGeom prst="rect">
            <a:avLst/>
          </a:prstGeom>
          <a:noFill/>
        </p:spPr>
        <p:txBody>
          <a:bodyPr wrap="square" rtlCol="0">
            <a:spAutoFit/>
          </a:bodyPr>
          <a:lstStyle/>
          <a:p>
            <a:pPr algn="ctr"/>
            <a:r>
              <a:rPr lang="en-ZA" sz="2800" dirty="0" smtClean="0">
                <a:solidFill>
                  <a:schemeClr val="bg1"/>
                </a:solidFill>
              </a:rPr>
              <a:t>Seamount (Knoll) of Walters Shoal on the Madagascar Ridge, International Waters</a:t>
            </a:r>
          </a:p>
        </p:txBody>
      </p:sp>
      <p:sp>
        <p:nvSpPr>
          <p:cNvPr id="3" name="TextBox 2"/>
          <p:cNvSpPr txBox="1"/>
          <p:nvPr/>
        </p:nvSpPr>
        <p:spPr>
          <a:xfrm>
            <a:off x="1397857" y="568444"/>
            <a:ext cx="6426443" cy="646331"/>
          </a:xfrm>
          <a:prstGeom prst="rect">
            <a:avLst/>
          </a:prstGeom>
          <a:noFill/>
        </p:spPr>
        <p:txBody>
          <a:bodyPr wrap="square" rtlCol="0">
            <a:spAutoFit/>
          </a:bodyPr>
          <a:lstStyle/>
          <a:p>
            <a:r>
              <a:rPr lang="en-ZA" sz="3600" b="1" dirty="0" smtClean="0">
                <a:solidFill>
                  <a:schemeClr val="bg1"/>
                </a:solidFill>
                <a:effectLst>
                  <a:outerShdw blurRad="38100" dist="38100" dir="2700000" algn="tl">
                    <a:srgbClr val="000000">
                      <a:alpha val="43137"/>
                    </a:srgbClr>
                  </a:outerShdw>
                </a:effectLst>
              </a:rPr>
              <a:t>Case Study – Seamounts/Knolls</a:t>
            </a:r>
          </a:p>
        </p:txBody>
      </p:sp>
    </p:spTree>
    <p:extLst>
      <p:ext uri="{BB962C8B-B14F-4D97-AF65-F5344CB8AC3E}">
        <p14:creationId xmlns:p14="http://schemas.microsoft.com/office/powerpoint/2010/main" val="22607583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9" descr="Walters Sho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9158596" cy="6858000"/>
          </a:xfrm>
          <a:prstGeom prst="rect">
            <a:avLst/>
          </a:prstGeom>
          <a:noFill/>
          <a:ln w="19050" cmpd="sng">
            <a:solidFill>
              <a:schemeClr val="bg1"/>
            </a:solidFill>
            <a:prstDash val="dash"/>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rot="17162075">
            <a:off x="5411360" y="3111015"/>
            <a:ext cx="2747601" cy="635970"/>
          </a:xfrm>
          <a:prstGeom prst="rect">
            <a:avLst/>
          </a:prstGeom>
          <a:noFill/>
        </p:spPr>
        <p:txBody>
          <a:bodyPr wrap="none" rtlCol="0">
            <a:prstTxWarp prst="textArchUp">
              <a:avLst>
                <a:gd name="adj" fmla="val 12214324"/>
              </a:avLst>
            </a:prstTxWarp>
            <a:spAutoFit/>
          </a:bodyPr>
          <a:lstStyle/>
          <a:p>
            <a:r>
              <a:rPr lang="en-ZA" sz="3600" dirty="0">
                <a:solidFill>
                  <a:schemeClr val="bg1"/>
                </a:solidFill>
                <a:effectLst>
                  <a:outerShdw blurRad="38100" dist="38100" dir="2700000" algn="tl">
                    <a:srgbClr val="000000">
                      <a:alpha val="43137"/>
                    </a:srgbClr>
                  </a:outerShdw>
                </a:effectLst>
              </a:rPr>
              <a:t>Madagascar Ridge</a:t>
            </a:r>
            <a:endParaRPr lang="en-US" sz="3600" dirty="0">
              <a:solidFill>
                <a:schemeClr val="bg1"/>
              </a:solidFill>
              <a:effectLst>
                <a:outerShdw blurRad="38100" dist="38100" dir="2700000" algn="tl">
                  <a:srgbClr val="000000">
                    <a:alpha val="43137"/>
                  </a:srgbClr>
                </a:outerShdw>
              </a:effectLst>
            </a:endParaRPr>
          </a:p>
        </p:txBody>
      </p:sp>
      <p:sp>
        <p:nvSpPr>
          <p:cNvPr id="5" name="Freeform 4"/>
          <p:cNvSpPr/>
          <p:nvPr/>
        </p:nvSpPr>
        <p:spPr>
          <a:xfrm>
            <a:off x="8195310" y="1"/>
            <a:ext cx="948690" cy="2423160"/>
          </a:xfrm>
          <a:custGeom>
            <a:avLst/>
            <a:gdLst>
              <a:gd name="connsiteX0" fmla="*/ 811530 w 825827"/>
              <a:gd name="connsiteY0" fmla="*/ 19495 h 1711135"/>
              <a:gd name="connsiteX1" fmla="*/ 811530 w 825827"/>
              <a:gd name="connsiteY1" fmla="*/ 76645 h 1711135"/>
              <a:gd name="connsiteX2" fmla="*/ 662940 w 825827"/>
              <a:gd name="connsiteY2" fmla="*/ 636715 h 1711135"/>
              <a:gd name="connsiteX3" fmla="*/ 114300 w 825827"/>
              <a:gd name="connsiteY3" fmla="*/ 1196785 h 1711135"/>
              <a:gd name="connsiteX4" fmla="*/ 0 w 825827"/>
              <a:gd name="connsiteY4" fmla="*/ 1711135 h 1711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827" h="1711135">
                <a:moveTo>
                  <a:pt x="811530" y="19495"/>
                </a:moveTo>
                <a:cubicBezTo>
                  <a:pt x="823912" y="-3365"/>
                  <a:pt x="836295" y="-26225"/>
                  <a:pt x="811530" y="76645"/>
                </a:cubicBezTo>
                <a:cubicBezTo>
                  <a:pt x="786765" y="179515"/>
                  <a:pt x="779145" y="450025"/>
                  <a:pt x="662940" y="636715"/>
                </a:cubicBezTo>
                <a:cubicBezTo>
                  <a:pt x="546735" y="823405"/>
                  <a:pt x="224790" y="1017715"/>
                  <a:pt x="114300" y="1196785"/>
                </a:cubicBezTo>
                <a:cubicBezTo>
                  <a:pt x="3810" y="1375855"/>
                  <a:pt x="1905" y="1543495"/>
                  <a:pt x="0" y="1711135"/>
                </a:cubicBezTo>
              </a:path>
            </a:pathLst>
          </a:custGeom>
          <a:noFill/>
          <a:ln w="76200">
            <a:solidFill>
              <a:schemeClr val="bg1"/>
            </a:solidFill>
            <a:prstDash val="sys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470243" y="2205991"/>
            <a:ext cx="1338315" cy="923330"/>
          </a:xfrm>
          <a:prstGeom prst="rect">
            <a:avLst/>
          </a:prstGeom>
          <a:noFill/>
        </p:spPr>
        <p:txBody>
          <a:bodyPr wrap="none" rtlCol="0">
            <a:spAutoFit/>
          </a:bodyPr>
          <a:lstStyle/>
          <a:p>
            <a:r>
              <a:rPr lang="en-ZA" dirty="0" smtClean="0">
                <a:solidFill>
                  <a:schemeClr val="bg1"/>
                </a:solidFill>
                <a:effectLst>
                  <a:outerShdw blurRad="38100" dist="38100" dir="2700000" algn="tl">
                    <a:srgbClr val="000000">
                      <a:alpha val="43137"/>
                    </a:srgbClr>
                  </a:outerShdw>
                </a:effectLst>
              </a:rPr>
              <a:t>East</a:t>
            </a:r>
          </a:p>
          <a:p>
            <a:r>
              <a:rPr lang="en-ZA" dirty="0" smtClean="0">
                <a:solidFill>
                  <a:schemeClr val="bg1"/>
                </a:solidFill>
                <a:effectLst>
                  <a:outerShdw blurRad="38100" dist="38100" dir="2700000" algn="tl">
                    <a:srgbClr val="000000">
                      <a:alpha val="43137"/>
                    </a:srgbClr>
                  </a:outerShdw>
                </a:effectLst>
              </a:rPr>
              <a:t>Madagascar</a:t>
            </a:r>
          </a:p>
          <a:p>
            <a:r>
              <a:rPr lang="en-ZA" dirty="0" smtClean="0">
                <a:solidFill>
                  <a:schemeClr val="bg1"/>
                </a:solidFill>
                <a:effectLst>
                  <a:outerShdw blurRad="38100" dist="38100" dir="2700000" algn="tl">
                    <a:srgbClr val="000000">
                      <a:alpha val="43137"/>
                    </a:srgbClr>
                  </a:outerShdw>
                </a:effectLst>
              </a:rPr>
              <a:t>Current</a:t>
            </a:r>
            <a:endParaRPr lang="en-US" dirty="0">
              <a:solidFill>
                <a:schemeClr val="bg1"/>
              </a:solidFill>
              <a:effectLst>
                <a:outerShdw blurRad="38100" dist="38100" dir="2700000" algn="tl">
                  <a:srgbClr val="000000">
                    <a:alpha val="43137"/>
                  </a:srgbClr>
                </a:outerShdw>
              </a:effectLst>
            </a:endParaRPr>
          </a:p>
        </p:txBody>
      </p:sp>
      <p:sp>
        <p:nvSpPr>
          <p:cNvPr id="10" name="Freeform 9"/>
          <p:cNvSpPr/>
          <p:nvPr/>
        </p:nvSpPr>
        <p:spPr>
          <a:xfrm>
            <a:off x="3623310" y="1"/>
            <a:ext cx="1020938" cy="1463039"/>
          </a:xfrm>
          <a:custGeom>
            <a:avLst/>
            <a:gdLst>
              <a:gd name="connsiteX0" fmla="*/ 811530 w 825827"/>
              <a:gd name="connsiteY0" fmla="*/ 19495 h 1711135"/>
              <a:gd name="connsiteX1" fmla="*/ 811530 w 825827"/>
              <a:gd name="connsiteY1" fmla="*/ 76645 h 1711135"/>
              <a:gd name="connsiteX2" fmla="*/ 662940 w 825827"/>
              <a:gd name="connsiteY2" fmla="*/ 636715 h 1711135"/>
              <a:gd name="connsiteX3" fmla="*/ 114300 w 825827"/>
              <a:gd name="connsiteY3" fmla="*/ 1196785 h 1711135"/>
              <a:gd name="connsiteX4" fmla="*/ 0 w 825827"/>
              <a:gd name="connsiteY4" fmla="*/ 1711135 h 1711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827" h="1711135">
                <a:moveTo>
                  <a:pt x="811530" y="19495"/>
                </a:moveTo>
                <a:cubicBezTo>
                  <a:pt x="823912" y="-3365"/>
                  <a:pt x="836295" y="-26225"/>
                  <a:pt x="811530" y="76645"/>
                </a:cubicBezTo>
                <a:cubicBezTo>
                  <a:pt x="786765" y="179515"/>
                  <a:pt x="779145" y="450025"/>
                  <a:pt x="662940" y="636715"/>
                </a:cubicBezTo>
                <a:cubicBezTo>
                  <a:pt x="546735" y="823405"/>
                  <a:pt x="224790" y="1017715"/>
                  <a:pt x="114300" y="1196785"/>
                </a:cubicBezTo>
                <a:cubicBezTo>
                  <a:pt x="3810" y="1375855"/>
                  <a:pt x="1905" y="1543495"/>
                  <a:pt x="0" y="1711135"/>
                </a:cubicBezTo>
              </a:path>
            </a:pathLst>
          </a:custGeom>
          <a:noFill/>
          <a:ln w="76200">
            <a:solidFill>
              <a:schemeClr val="bg1"/>
            </a:solidFill>
            <a:prstDash val="sysDash"/>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880360" y="1508760"/>
            <a:ext cx="731520" cy="1771649"/>
          </a:xfrm>
          <a:custGeom>
            <a:avLst/>
            <a:gdLst>
              <a:gd name="connsiteX0" fmla="*/ 811530 w 825827"/>
              <a:gd name="connsiteY0" fmla="*/ 19495 h 1711135"/>
              <a:gd name="connsiteX1" fmla="*/ 811530 w 825827"/>
              <a:gd name="connsiteY1" fmla="*/ 76645 h 1711135"/>
              <a:gd name="connsiteX2" fmla="*/ 662940 w 825827"/>
              <a:gd name="connsiteY2" fmla="*/ 636715 h 1711135"/>
              <a:gd name="connsiteX3" fmla="*/ 114300 w 825827"/>
              <a:gd name="connsiteY3" fmla="*/ 1196785 h 1711135"/>
              <a:gd name="connsiteX4" fmla="*/ 0 w 825827"/>
              <a:gd name="connsiteY4" fmla="*/ 1711135 h 1711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827" h="1711135">
                <a:moveTo>
                  <a:pt x="811530" y="19495"/>
                </a:moveTo>
                <a:cubicBezTo>
                  <a:pt x="823912" y="-3365"/>
                  <a:pt x="836295" y="-26225"/>
                  <a:pt x="811530" y="76645"/>
                </a:cubicBezTo>
                <a:cubicBezTo>
                  <a:pt x="786765" y="179515"/>
                  <a:pt x="779145" y="450025"/>
                  <a:pt x="662940" y="636715"/>
                </a:cubicBezTo>
                <a:cubicBezTo>
                  <a:pt x="546735" y="823405"/>
                  <a:pt x="224790" y="1017715"/>
                  <a:pt x="114300" y="1196785"/>
                </a:cubicBezTo>
                <a:cubicBezTo>
                  <a:pt x="3810" y="1375855"/>
                  <a:pt x="1905" y="1543495"/>
                  <a:pt x="0" y="1711135"/>
                </a:cubicBezTo>
              </a:path>
            </a:pathLst>
          </a:custGeom>
          <a:noFill/>
          <a:ln w="76200">
            <a:solidFill>
              <a:schemeClr val="bg1"/>
            </a:solidFill>
            <a:prstDash val="sys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338947" y="3280409"/>
            <a:ext cx="1422184" cy="646331"/>
          </a:xfrm>
          <a:prstGeom prst="rect">
            <a:avLst/>
          </a:prstGeom>
          <a:noFill/>
        </p:spPr>
        <p:txBody>
          <a:bodyPr wrap="none" rtlCol="0">
            <a:spAutoFit/>
          </a:bodyPr>
          <a:lstStyle/>
          <a:p>
            <a:r>
              <a:rPr lang="en-ZA" dirty="0" smtClean="0">
                <a:solidFill>
                  <a:schemeClr val="bg1"/>
                </a:solidFill>
                <a:effectLst>
                  <a:outerShdw blurRad="38100" dist="38100" dir="2700000" algn="tl">
                    <a:srgbClr val="000000">
                      <a:alpha val="43137"/>
                    </a:srgbClr>
                  </a:outerShdw>
                </a:effectLst>
              </a:rPr>
              <a:t>Mozambique</a:t>
            </a:r>
          </a:p>
          <a:p>
            <a:r>
              <a:rPr lang="en-ZA" dirty="0" smtClean="0">
                <a:solidFill>
                  <a:schemeClr val="bg1"/>
                </a:solidFill>
                <a:effectLst>
                  <a:outerShdw blurRad="38100" dist="38100" dir="2700000" algn="tl">
                    <a:srgbClr val="000000">
                      <a:alpha val="43137"/>
                    </a:srgbClr>
                  </a:outerShdw>
                </a:effectLst>
              </a:rPr>
              <a:t>Current</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756448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077583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207413"/>
            <a:ext cx="9134693" cy="5650587"/>
          </a:xfrm>
          <a:prstGeom prst="rect">
            <a:avLst/>
          </a:prstGeom>
        </p:spPr>
      </p:pic>
      <p:pic>
        <p:nvPicPr>
          <p:cNvPr id="9" name="Picture 8"/>
          <p:cNvPicPr>
            <a:picLocks noChangeAspect="1"/>
          </p:cNvPicPr>
          <p:nvPr/>
        </p:nvPicPr>
        <p:blipFill>
          <a:blip r:embed="rId4"/>
          <a:stretch>
            <a:fillRect/>
          </a:stretch>
        </p:blipFill>
        <p:spPr>
          <a:xfrm>
            <a:off x="5269230" y="0"/>
            <a:ext cx="3865463" cy="1698036"/>
          </a:xfrm>
          <a:prstGeom prst="rect">
            <a:avLst/>
          </a:prstGeom>
        </p:spPr>
      </p:pic>
    </p:spTree>
    <p:extLst>
      <p:ext uri="{BB962C8B-B14F-4D97-AF65-F5344CB8AC3E}">
        <p14:creationId xmlns:p14="http://schemas.microsoft.com/office/powerpoint/2010/main" val="2857858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Freeform 53"/>
          <p:cNvSpPr/>
          <p:nvPr/>
        </p:nvSpPr>
        <p:spPr>
          <a:xfrm>
            <a:off x="20097" y="1222064"/>
            <a:ext cx="9091595" cy="2793441"/>
          </a:xfrm>
          <a:custGeom>
            <a:avLst/>
            <a:gdLst>
              <a:gd name="connsiteX0" fmla="*/ 0 w 9123904"/>
              <a:gd name="connsiteY0" fmla="*/ 2803490 h 2813539"/>
              <a:gd name="connsiteX1" fmla="*/ 9123904 w 9123904"/>
              <a:gd name="connsiteY1" fmla="*/ 2813539 h 2813539"/>
              <a:gd name="connsiteX2" fmla="*/ 9123904 w 9123904"/>
              <a:gd name="connsiteY2" fmla="*/ 1175657 h 2813539"/>
              <a:gd name="connsiteX3" fmla="*/ 8912888 w 9123904"/>
              <a:gd name="connsiteY3" fmla="*/ 1014884 h 2813539"/>
              <a:gd name="connsiteX4" fmla="*/ 8822453 w 9123904"/>
              <a:gd name="connsiteY4" fmla="*/ 472273 h 2813539"/>
              <a:gd name="connsiteX5" fmla="*/ 8701873 w 9123904"/>
              <a:gd name="connsiteY5" fmla="*/ 80387 h 2813539"/>
              <a:gd name="connsiteX6" fmla="*/ 8691825 w 9123904"/>
              <a:gd name="connsiteY6" fmla="*/ 0 h 2813539"/>
              <a:gd name="connsiteX7" fmla="*/ 8531051 w 9123904"/>
              <a:gd name="connsiteY7" fmla="*/ 50242 h 2813539"/>
              <a:gd name="connsiteX8" fmla="*/ 8440616 w 9123904"/>
              <a:gd name="connsiteY8" fmla="*/ 321547 h 2813539"/>
              <a:gd name="connsiteX9" fmla="*/ 8330084 w 9123904"/>
              <a:gd name="connsiteY9" fmla="*/ 793820 h 2813539"/>
              <a:gd name="connsiteX10" fmla="*/ 8048730 w 9123904"/>
              <a:gd name="connsiteY10" fmla="*/ 1145512 h 2813539"/>
              <a:gd name="connsiteX11" fmla="*/ 7606603 w 9123904"/>
              <a:gd name="connsiteY11" fmla="*/ 1135464 h 2813539"/>
              <a:gd name="connsiteX12" fmla="*/ 7395587 w 9123904"/>
              <a:gd name="connsiteY12" fmla="*/ 1276141 h 2813539"/>
              <a:gd name="connsiteX13" fmla="*/ 7325249 w 9123904"/>
              <a:gd name="connsiteY13" fmla="*/ 1587640 h 2813539"/>
              <a:gd name="connsiteX14" fmla="*/ 7264959 w 9123904"/>
              <a:gd name="connsiteY14" fmla="*/ 1929284 h 2813539"/>
              <a:gd name="connsiteX15" fmla="*/ 7063992 w 9123904"/>
              <a:gd name="connsiteY15" fmla="*/ 2190541 h 2813539"/>
              <a:gd name="connsiteX16" fmla="*/ 6943411 w 9123904"/>
              <a:gd name="connsiteY16" fmla="*/ 2592475 h 2813539"/>
              <a:gd name="connsiteX17" fmla="*/ 6792686 w 9123904"/>
              <a:gd name="connsiteY17" fmla="*/ 2793442 h 2813539"/>
              <a:gd name="connsiteX18" fmla="*/ 5958673 w 9123904"/>
              <a:gd name="connsiteY18" fmla="*/ 2783394 h 2813539"/>
              <a:gd name="connsiteX19" fmla="*/ 5757706 w 9123904"/>
              <a:gd name="connsiteY19" fmla="*/ 2371411 h 2813539"/>
              <a:gd name="connsiteX20" fmla="*/ 5516545 w 9123904"/>
              <a:gd name="connsiteY20" fmla="*/ 2029767 h 2813539"/>
              <a:gd name="connsiteX21" fmla="*/ 5406014 w 9123904"/>
              <a:gd name="connsiteY21" fmla="*/ 1396721 h 2813539"/>
              <a:gd name="connsiteX22" fmla="*/ 5225143 w 9123904"/>
              <a:gd name="connsiteY22" fmla="*/ 1095271 h 2813539"/>
              <a:gd name="connsiteX23" fmla="*/ 5205047 w 9123904"/>
              <a:gd name="connsiteY23" fmla="*/ 622998 h 2813539"/>
              <a:gd name="connsiteX24" fmla="*/ 4863403 w 9123904"/>
              <a:gd name="connsiteY24" fmla="*/ 462224 h 2813539"/>
              <a:gd name="connsiteX25" fmla="*/ 4682532 w 9123904"/>
              <a:gd name="connsiteY25" fmla="*/ 371789 h 2813539"/>
              <a:gd name="connsiteX26" fmla="*/ 4371033 w 9123904"/>
              <a:gd name="connsiteY26" fmla="*/ 381838 h 2813539"/>
              <a:gd name="connsiteX27" fmla="*/ 4119825 w 9123904"/>
              <a:gd name="connsiteY27" fmla="*/ 582805 h 2813539"/>
              <a:gd name="connsiteX28" fmla="*/ 3989196 w 9123904"/>
              <a:gd name="connsiteY28" fmla="*/ 733530 h 2813539"/>
              <a:gd name="connsiteX29" fmla="*/ 3918857 w 9123904"/>
              <a:gd name="connsiteY29" fmla="*/ 1336431 h 2813539"/>
              <a:gd name="connsiteX30" fmla="*/ 3768132 w 9123904"/>
              <a:gd name="connsiteY30" fmla="*/ 1527350 h 2813539"/>
              <a:gd name="connsiteX31" fmla="*/ 3637504 w 9123904"/>
              <a:gd name="connsiteY31" fmla="*/ 1919235 h 2813539"/>
              <a:gd name="connsiteX32" fmla="*/ 3496827 w 9123904"/>
              <a:gd name="connsiteY32" fmla="*/ 2351314 h 2813539"/>
              <a:gd name="connsiteX33" fmla="*/ 3326005 w 9123904"/>
              <a:gd name="connsiteY33" fmla="*/ 2461846 h 2813539"/>
              <a:gd name="connsiteX34" fmla="*/ 3064748 w 9123904"/>
              <a:gd name="connsiteY34" fmla="*/ 2723103 h 2813539"/>
              <a:gd name="connsiteX35" fmla="*/ 2944167 w 9123904"/>
              <a:gd name="connsiteY35" fmla="*/ 2813539 h 2813539"/>
              <a:gd name="connsiteX36" fmla="*/ 2562330 w 9123904"/>
              <a:gd name="connsiteY36" fmla="*/ 2803490 h 2813539"/>
              <a:gd name="connsiteX37" fmla="*/ 2491992 w 9123904"/>
              <a:gd name="connsiteY37" fmla="*/ 2562330 h 2813539"/>
              <a:gd name="connsiteX38" fmla="*/ 2401556 w 9123904"/>
              <a:gd name="connsiteY38" fmla="*/ 2150347 h 2813539"/>
              <a:gd name="connsiteX39" fmla="*/ 2250831 w 9123904"/>
              <a:gd name="connsiteY39" fmla="*/ 1969477 h 2813539"/>
              <a:gd name="connsiteX40" fmla="*/ 2110154 w 9123904"/>
              <a:gd name="connsiteY40" fmla="*/ 1708220 h 2813539"/>
              <a:gd name="connsiteX41" fmla="*/ 1858945 w 9123904"/>
              <a:gd name="connsiteY41" fmla="*/ 1858945 h 2813539"/>
              <a:gd name="connsiteX42" fmla="*/ 1688123 w 9123904"/>
              <a:gd name="connsiteY42" fmla="*/ 2110154 h 2813539"/>
              <a:gd name="connsiteX43" fmla="*/ 1577592 w 9123904"/>
              <a:gd name="connsiteY43" fmla="*/ 2371411 h 2813539"/>
              <a:gd name="connsiteX44" fmla="*/ 1517301 w 9123904"/>
              <a:gd name="connsiteY44" fmla="*/ 2632668 h 2813539"/>
              <a:gd name="connsiteX45" fmla="*/ 1467060 w 9123904"/>
              <a:gd name="connsiteY45" fmla="*/ 2743200 h 2813539"/>
              <a:gd name="connsiteX46" fmla="*/ 1336431 w 9123904"/>
              <a:gd name="connsiteY46" fmla="*/ 2813539 h 2813539"/>
              <a:gd name="connsiteX47" fmla="*/ 1014884 w 9123904"/>
              <a:gd name="connsiteY47" fmla="*/ 2803490 h 2813539"/>
              <a:gd name="connsiteX48" fmla="*/ 763675 w 9123904"/>
              <a:gd name="connsiteY48" fmla="*/ 2692958 h 2813539"/>
              <a:gd name="connsiteX49" fmla="*/ 653143 w 9123904"/>
              <a:gd name="connsiteY49" fmla="*/ 2562330 h 2813539"/>
              <a:gd name="connsiteX50" fmla="*/ 653143 w 9123904"/>
              <a:gd name="connsiteY50" fmla="*/ 2381460 h 2813539"/>
              <a:gd name="connsiteX51" fmla="*/ 612950 w 9123904"/>
              <a:gd name="connsiteY51" fmla="*/ 2190541 h 2813539"/>
              <a:gd name="connsiteX52" fmla="*/ 562708 w 9123904"/>
              <a:gd name="connsiteY52" fmla="*/ 2120202 h 2813539"/>
              <a:gd name="connsiteX53" fmla="*/ 452176 w 9123904"/>
              <a:gd name="connsiteY53" fmla="*/ 2240783 h 2813539"/>
              <a:gd name="connsiteX54" fmla="*/ 361741 w 9123904"/>
              <a:gd name="connsiteY54" fmla="*/ 2411605 h 2813539"/>
              <a:gd name="connsiteX55" fmla="*/ 271306 w 9123904"/>
              <a:gd name="connsiteY55" fmla="*/ 2672862 h 2813539"/>
              <a:gd name="connsiteX56" fmla="*/ 0 w 9123904"/>
              <a:gd name="connsiteY56" fmla="*/ 2803490 h 2813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9123904" h="2813539">
                <a:moveTo>
                  <a:pt x="0" y="2803490"/>
                </a:moveTo>
                <a:lnTo>
                  <a:pt x="9123904" y="2813539"/>
                </a:lnTo>
                <a:lnTo>
                  <a:pt x="9123904" y="1175657"/>
                </a:lnTo>
                <a:lnTo>
                  <a:pt x="8912888" y="1014884"/>
                </a:lnTo>
                <a:lnTo>
                  <a:pt x="8822453" y="472273"/>
                </a:lnTo>
                <a:lnTo>
                  <a:pt x="8701873" y="80387"/>
                </a:lnTo>
                <a:lnTo>
                  <a:pt x="8691825" y="0"/>
                </a:lnTo>
                <a:lnTo>
                  <a:pt x="8531051" y="50242"/>
                </a:lnTo>
                <a:lnTo>
                  <a:pt x="8440616" y="321547"/>
                </a:lnTo>
                <a:lnTo>
                  <a:pt x="8330084" y="793820"/>
                </a:lnTo>
                <a:lnTo>
                  <a:pt x="8048730" y="1145512"/>
                </a:lnTo>
                <a:lnTo>
                  <a:pt x="7606603" y="1135464"/>
                </a:lnTo>
                <a:lnTo>
                  <a:pt x="7395587" y="1276141"/>
                </a:lnTo>
                <a:lnTo>
                  <a:pt x="7325249" y="1587640"/>
                </a:lnTo>
                <a:lnTo>
                  <a:pt x="7264959" y="1929284"/>
                </a:lnTo>
                <a:lnTo>
                  <a:pt x="7063992" y="2190541"/>
                </a:lnTo>
                <a:lnTo>
                  <a:pt x="6943411" y="2592475"/>
                </a:lnTo>
                <a:lnTo>
                  <a:pt x="6792686" y="2793442"/>
                </a:lnTo>
                <a:lnTo>
                  <a:pt x="5958673" y="2783394"/>
                </a:lnTo>
                <a:lnTo>
                  <a:pt x="5757706" y="2371411"/>
                </a:lnTo>
                <a:lnTo>
                  <a:pt x="5516545" y="2029767"/>
                </a:lnTo>
                <a:lnTo>
                  <a:pt x="5406014" y="1396721"/>
                </a:lnTo>
                <a:lnTo>
                  <a:pt x="5225143" y="1095271"/>
                </a:lnTo>
                <a:lnTo>
                  <a:pt x="5205047" y="622998"/>
                </a:lnTo>
                <a:lnTo>
                  <a:pt x="4863403" y="462224"/>
                </a:lnTo>
                <a:lnTo>
                  <a:pt x="4682532" y="371789"/>
                </a:lnTo>
                <a:lnTo>
                  <a:pt x="4371033" y="381838"/>
                </a:lnTo>
                <a:lnTo>
                  <a:pt x="4119825" y="582805"/>
                </a:lnTo>
                <a:lnTo>
                  <a:pt x="3989196" y="733530"/>
                </a:lnTo>
                <a:lnTo>
                  <a:pt x="3918857" y="1336431"/>
                </a:lnTo>
                <a:lnTo>
                  <a:pt x="3768132" y="1527350"/>
                </a:lnTo>
                <a:lnTo>
                  <a:pt x="3637504" y="1919235"/>
                </a:lnTo>
                <a:lnTo>
                  <a:pt x="3496827" y="2351314"/>
                </a:lnTo>
                <a:lnTo>
                  <a:pt x="3326005" y="2461846"/>
                </a:lnTo>
                <a:lnTo>
                  <a:pt x="3064748" y="2723103"/>
                </a:lnTo>
                <a:lnTo>
                  <a:pt x="2944167" y="2813539"/>
                </a:lnTo>
                <a:lnTo>
                  <a:pt x="2562330" y="2803490"/>
                </a:lnTo>
                <a:lnTo>
                  <a:pt x="2491992" y="2562330"/>
                </a:lnTo>
                <a:lnTo>
                  <a:pt x="2401556" y="2150347"/>
                </a:lnTo>
                <a:lnTo>
                  <a:pt x="2250831" y="1969477"/>
                </a:lnTo>
                <a:lnTo>
                  <a:pt x="2110154" y="1708220"/>
                </a:lnTo>
                <a:lnTo>
                  <a:pt x="1858945" y="1858945"/>
                </a:lnTo>
                <a:lnTo>
                  <a:pt x="1688123" y="2110154"/>
                </a:lnTo>
                <a:lnTo>
                  <a:pt x="1577592" y="2371411"/>
                </a:lnTo>
                <a:lnTo>
                  <a:pt x="1517301" y="2632668"/>
                </a:lnTo>
                <a:lnTo>
                  <a:pt x="1467060" y="2743200"/>
                </a:lnTo>
                <a:lnTo>
                  <a:pt x="1336431" y="2813539"/>
                </a:lnTo>
                <a:lnTo>
                  <a:pt x="1014884" y="2803490"/>
                </a:lnTo>
                <a:lnTo>
                  <a:pt x="763675" y="2692958"/>
                </a:lnTo>
                <a:lnTo>
                  <a:pt x="653143" y="2562330"/>
                </a:lnTo>
                <a:lnTo>
                  <a:pt x="653143" y="2381460"/>
                </a:lnTo>
                <a:lnTo>
                  <a:pt x="612950" y="2190541"/>
                </a:lnTo>
                <a:lnTo>
                  <a:pt x="562708" y="2120202"/>
                </a:lnTo>
                <a:lnTo>
                  <a:pt x="452176" y="2240783"/>
                </a:lnTo>
                <a:lnTo>
                  <a:pt x="361741" y="2411605"/>
                </a:lnTo>
                <a:lnTo>
                  <a:pt x="271306" y="2672862"/>
                </a:lnTo>
                <a:lnTo>
                  <a:pt x="0" y="2803490"/>
                </a:lnTo>
                <a:close/>
              </a:path>
            </a:pathLst>
          </a:custGeom>
          <a:solidFill>
            <a:schemeClr val="tx1">
              <a:lumMod val="85000"/>
              <a:lumOff val="15000"/>
            </a:schemeClr>
          </a:solidFill>
          <a:ln w="539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3789" y="4139287"/>
            <a:ext cx="5436839" cy="2517068"/>
          </a:xfrm>
          <a:prstGeom prst="rect">
            <a:avLst/>
          </a:prstGeom>
        </p:spPr>
      </p:pic>
      <p:sp>
        <p:nvSpPr>
          <p:cNvPr id="4" name="TextBox 3"/>
          <p:cNvSpPr txBox="1"/>
          <p:nvPr/>
        </p:nvSpPr>
        <p:spPr>
          <a:xfrm>
            <a:off x="125851" y="133655"/>
            <a:ext cx="9222047" cy="646331"/>
          </a:xfrm>
          <a:prstGeom prst="rect">
            <a:avLst/>
          </a:prstGeom>
          <a:noFill/>
        </p:spPr>
        <p:txBody>
          <a:bodyPr wrap="square" rtlCol="0">
            <a:spAutoFit/>
          </a:bodyPr>
          <a:lstStyle/>
          <a:p>
            <a:r>
              <a:rPr lang="en-ZA" sz="3600" b="1" dirty="0">
                <a:solidFill>
                  <a:schemeClr val="bg1"/>
                </a:solidFill>
                <a:effectLst>
                  <a:outerShdw blurRad="38100" dist="38100" dir="2700000" algn="tl">
                    <a:srgbClr val="000000">
                      <a:alpha val="43137"/>
                    </a:srgbClr>
                  </a:outerShdw>
                </a:effectLst>
              </a:rPr>
              <a:t>Definitions – </a:t>
            </a:r>
            <a:r>
              <a:rPr lang="en-ZA" sz="3600" b="1" dirty="0" smtClean="0">
                <a:solidFill>
                  <a:schemeClr val="bg1"/>
                </a:solidFill>
                <a:effectLst>
                  <a:outerShdw blurRad="38100" dist="38100" dir="2700000" algn="tl">
                    <a:srgbClr val="000000">
                      <a:alpha val="43137"/>
                    </a:srgbClr>
                  </a:outerShdw>
                </a:effectLst>
              </a:rPr>
              <a:t>Seamounts</a:t>
            </a:r>
            <a:r>
              <a:rPr lang="en-ZA" sz="3600" b="1" dirty="0">
                <a:solidFill>
                  <a:schemeClr val="bg1"/>
                </a:solidFill>
                <a:effectLst>
                  <a:outerShdw blurRad="38100" dist="38100" dir="2700000" algn="tl">
                    <a:srgbClr val="000000">
                      <a:alpha val="43137"/>
                    </a:srgbClr>
                  </a:outerShdw>
                </a:effectLst>
              </a:rPr>
              <a:t>, </a:t>
            </a:r>
            <a:r>
              <a:rPr lang="en-ZA" sz="3600" b="1" dirty="0" smtClean="0">
                <a:solidFill>
                  <a:schemeClr val="bg1"/>
                </a:solidFill>
                <a:effectLst>
                  <a:outerShdw blurRad="38100" dist="38100" dir="2700000" algn="tl">
                    <a:srgbClr val="000000">
                      <a:alpha val="43137"/>
                    </a:srgbClr>
                  </a:outerShdw>
                </a:effectLst>
              </a:rPr>
              <a:t>Knolls </a:t>
            </a:r>
            <a:r>
              <a:rPr lang="en-ZA" sz="3600" b="1" dirty="0">
                <a:solidFill>
                  <a:schemeClr val="bg1"/>
                </a:solidFill>
                <a:effectLst>
                  <a:outerShdw blurRad="38100" dist="38100" dir="2700000" algn="tl">
                    <a:srgbClr val="000000">
                      <a:alpha val="43137"/>
                    </a:srgbClr>
                  </a:outerShdw>
                </a:effectLst>
              </a:rPr>
              <a:t>and </a:t>
            </a:r>
            <a:r>
              <a:rPr lang="en-ZA" sz="3600" b="1" dirty="0" smtClean="0">
                <a:solidFill>
                  <a:schemeClr val="bg1"/>
                </a:solidFill>
                <a:effectLst>
                  <a:outerShdw blurRad="38100" dist="38100" dir="2700000" algn="tl">
                    <a:srgbClr val="000000">
                      <a:alpha val="43137"/>
                    </a:srgbClr>
                  </a:outerShdw>
                </a:effectLst>
              </a:rPr>
              <a:t>Pinnacles</a:t>
            </a:r>
            <a:endParaRPr lang="en-ZA" sz="3600" b="1" dirty="0">
              <a:solidFill>
                <a:schemeClr val="bg1"/>
              </a:solidFill>
              <a:effectLst>
                <a:outerShdw blurRad="38100" dist="38100" dir="2700000" algn="tl">
                  <a:srgbClr val="000000">
                    <a:alpha val="43137"/>
                  </a:srgbClr>
                </a:outerShdw>
              </a:effectLst>
            </a:endParaRPr>
          </a:p>
        </p:txBody>
      </p:sp>
      <p:sp>
        <p:nvSpPr>
          <p:cNvPr id="2" name="Freeform 1"/>
          <p:cNvSpPr/>
          <p:nvPr/>
        </p:nvSpPr>
        <p:spPr>
          <a:xfrm>
            <a:off x="0" y="1185012"/>
            <a:ext cx="8571244" cy="127487"/>
          </a:xfrm>
          <a:custGeom>
            <a:avLst/>
            <a:gdLst>
              <a:gd name="connsiteX0" fmla="*/ 0 w 9144000"/>
              <a:gd name="connsiteY0" fmla="*/ 68 h 293304"/>
              <a:gd name="connsiteX1" fmla="*/ 711200 w 9144000"/>
              <a:gd name="connsiteY1" fmla="*/ 190568 h 293304"/>
              <a:gd name="connsiteX2" fmla="*/ 1752600 w 9144000"/>
              <a:gd name="connsiteY2" fmla="*/ 68 h 293304"/>
              <a:gd name="connsiteX3" fmla="*/ 2654300 w 9144000"/>
              <a:gd name="connsiteY3" fmla="*/ 215968 h 293304"/>
              <a:gd name="connsiteX4" fmla="*/ 3505200 w 9144000"/>
              <a:gd name="connsiteY4" fmla="*/ 114368 h 293304"/>
              <a:gd name="connsiteX5" fmla="*/ 4000500 w 9144000"/>
              <a:gd name="connsiteY5" fmla="*/ 279468 h 293304"/>
              <a:gd name="connsiteX6" fmla="*/ 4699000 w 9144000"/>
              <a:gd name="connsiteY6" fmla="*/ 38168 h 293304"/>
              <a:gd name="connsiteX7" fmla="*/ 5410200 w 9144000"/>
              <a:gd name="connsiteY7" fmla="*/ 266768 h 293304"/>
              <a:gd name="connsiteX8" fmla="*/ 6235700 w 9144000"/>
              <a:gd name="connsiteY8" fmla="*/ 127068 h 293304"/>
              <a:gd name="connsiteX9" fmla="*/ 6959600 w 9144000"/>
              <a:gd name="connsiteY9" fmla="*/ 292168 h 293304"/>
              <a:gd name="connsiteX10" fmla="*/ 7696200 w 9144000"/>
              <a:gd name="connsiteY10" fmla="*/ 25468 h 293304"/>
              <a:gd name="connsiteX11" fmla="*/ 8255000 w 9144000"/>
              <a:gd name="connsiteY11" fmla="*/ 215968 h 293304"/>
              <a:gd name="connsiteX12" fmla="*/ 9144000 w 9144000"/>
              <a:gd name="connsiteY12" fmla="*/ 88968 h 29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4000" h="293304">
                <a:moveTo>
                  <a:pt x="0" y="68"/>
                </a:moveTo>
                <a:cubicBezTo>
                  <a:pt x="209550" y="95318"/>
                  <a:pt x="419100" y="190568"/>
                  <a:pt x="711200" y="190568"/>
                </a:cubicBezTo>
                <a:cubicBezTo>
                  <a:pt x="1003300" y="190568"/>
                  <a:pt x="1428750" y="-4165"/>
                  <a:pt x="1752600" y="68"/>
                </a:cubicBezTo>
                <a:cubicBezTo>
                  <a:pt x="2076450" y="4301"/>
                  <a:pt x="2362200" y="196918"/>
                  <a:pt x="2654300" y="215968"/>
                </a:cubicBezTo>
                <a:cubicBezTo>
                  <a:pt x="2946400" y="235018"/>
                  <a:pt x="3280833" y="103785"/>
                  <a:pt x="3505200" y="114368"/>
                </a:cubicBezTo>
                <a:cubicBezTo>
                  <a:pt x="3729567" y="124951"/>
                  <a:pt x="3801533" y="292168"/>
                  <a:pt x="4000500" y="279468"/>
                </a:cubicBezTo>
                <a:cubicBezTo>
                  <a:pt x="4199467" y="266768"/>
                  <a:pt x="4464050" y="40285"/>
                  <a:pt x="4699000" y="38168"/>
                </a:cubicBezTo>
                <a:cubicBezTo>
                  <a:pt x="4933950" y="36051"/>
                  <a:pt x="5154083" y="251951"/>
                  <a:pt x="5410200" y="266768"/>
                </a:cubicBezTo>
                <a:cubicBezTo>
                  <a:pt x="5666317" y="281585"/>
                  <a:pt x="5977467" y="122835"/>
                  <a:pt x="6235700" y="127068"/>
                </a:cubicBezTo>
                <a:cubicBezTo>
                  <a:pt x="6493933" y="131301"/>
                  <a:pt x="6716183" y="309101"/>
                  <a:pt x="6959600" y="292168"/>
                </a:cubicBezTo>
                <a:cubicBezTo>
                  <a:pt x="7203017" y="275235"/>
                  <a:pt x="7480300" y="38168"/>
                  <a:pt x="7696200" y="25468"/>
                </a:cubicBezTo>
                <a:cubicBezTo>
                  <a:pt x="7912100" y="12768"/>
                  <a:pt x="8013700" y="205385"/>
                  <a:pt x="8255000" y="215968"/>
                </a:cubicBezTo>
                <a:cubicBezTo>
                  <a:pt x="8496300" y="226551"/>
                  <a:pt x="8820150" y="157759"/>
                  <a:pt x="9144000" y="88968"/>
                </a:cubicBezTo>
              </a:path>
            </a:pathLst>
          </a:custGeom>
          <a:noFill/>
          <a:ln w="317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8732018" y="1222064"/>
            <a:ext cx="401934" cy="90435"/>
          </a:xfrm>
          <a:custGeom>
            <a:avLst/>
            <a:gdLst>
              <a:gd name="connsiteX0" fmla="*/ 0 w 381838"/>
              <a:gd name="connsiteY0" fmla="*/ 0 h 52675"/>
              <a:gd name="connsiteX1" fmla="*/ 200967 w 381838"/>
              <a:gd name="connsiteY1" fmla="*/ 50241 h 52675"/>
              <a:gd name="connsiteX2" fmla="*/ 381838 w 381838"/>
              <a:gd name="connsiteY2" fmla="*/ 40193 h 52675"/>
            </a:gdLst>
            <a:ahLst/>
            <a:cxnLst>
              <a:cxn ang="0">
                <a:pos x="connsiteX0" y="connsiteY0"/>
              </a:cxn>
              <a:cxn ang="0">
                <a:pos x="connsiteX1" y="connsiteY1"/>
              </a:cxn>
              <a:cxn ang="0">
                <a:pos x="connsiteX2" y="connsiteY2"/>
              </a:cxn>
            </a:cxnLst>
            <a:rect l="l" t="t" r="r" b="b"/>
            <a:pathLst>
              <a:path w="381838" h="52675">
                <a:moveTo>
                  <a:pt x="0" y="0"/>
                </a:moveTo>
                <a:cubicBezTo>
                  <a:pt x="68663" y="21771"/>
                  <a:pt x="137327" y="43542"/>
                  <a:pt x="200967" y="50241"/>
                </a:cubicBezTo>
                <a:cubicBezTo>
                  <a:pt x="264607" y="56940"/>
                  <a:pt x="323222" y="48566"/>
                  <a:pt x="381838" y="40193"/>
                </a:cubicBezTo>
              </a:path>
            </a:pathLst>
          </a:custGeom>
          <a:noFill/>
          <a:ln w="317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7711" y="4015508"/>
            <a:ext cx="9151711" cy="0"/>
          </a:xfrm>
          <a:prstGeom prst="line">
            <a:avLst/>
          </a:prstGeom>
          <a:ln w="635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46" idx="60"/>
          </p:cNvCxnSpPr>
          <p:nvPr/>
        </p:nvCxnSpPr>
        <p:spPr>
          <a:xfrm>
            <a:off x="7475974" y="2377623"/>
            <a:ext cx="1678074" cy="21775"/>
          </a:xfrm>
          <a:prstGeom prst="line">
            <a:avLst/>
          </a:prstGeom>
          <a:ln w="6350">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798402" y="2339130"/>
            <a:ext cx="1365695" cy="707886"/>
          </a:xfrm>
          <a:prstGeom prst="rect">
            <a:avLst/>
          </a:prstGeom>
          <a:noFill/>
        </p:spPr>
        <p:txBody>
          <a:bodyPr wrap="none" rtlCol="0">
            <a:spAutoFit/>
          </a:bodyPr>
          <a:lstStyle/>
          <a:p>
            <a:pPr algn="r"/>
            <a:r>
              <a:rPr lang="en-ZA" sz="2000" dirty="0" smtClean="0">
                <a:solidFill>
                  <a:srgbClr val="FF0000"/>
                </a:solidFill>
              </a:rPr>
              <a:t>continental</a:t>
            </a:r>
          </a:p>
          <a:p>
            <a:pPr algn="r"/>
            <a:r>
              <a:rPr lang="en-ZA" sz="2000" dirty="0" smtClean="0">
                <a:solidFill>
                  <a:srgbClr val="FF0000"/>
                </a:solidFill>
              </a:rPr>
              <a:t>shelf</a:t>
            </a:r>
            <a:endParaRPr lang="en-US" sz="2000" dirty="0">
              <a:solidFill>
                <a:srgbClr val="FF0000"/>
              </a:solidFill>
            </a:endParaRPr>
          </a:p>
        </p:txBody>
      </p:sp>
      <p:sp>
        <p:nvSpPr>
          <p:cNvPr id="17" name="TextBox 16"/>
          <p:cNvSpPr txBox="1"/>
          <p:nvPr/>
        </p:nvSpPr>
        <p:spPr>
          <a:xfrm>
            <a:off x="7680391" y="3605348"/>
            <a:ext cx="1533946" cy="400110"/>
          </a:xfrm>
          <a:prstGeom prst="rect">
            <a:avLst/>
          </a:prstGeom>
          <a:noFill/>
        </p:spPr>
        <p:txBody>
          <a:bodyPr wrap="none" rtlCol="0">
            <a:spAutoFit/>
          </a:bodyPr>
          <a:lstStyle/>
          <a:p>
            <a:r>
              <a:rPr lang="en-ZA" sz="2000" dirty="0" smtClean="0">
                <a:solidFill>
                  <a:srgbClr val="FF0000"/>
                </a:solidFill>
              </a:rPr>
              <a:t>abyssal plain</a:t>
            </a:r>
            <a:endParaRPr lang="en-US" sz="2000" dirty="0">
              <a:solidFill>
                <a:srgbClr val="FF0000"/>
              </a:solidFill>
            </a:endParaRPr>
          </a:p>
        </p:txBody>
      </p:sp>
      <p:sp>
        <p:nvSpPr>
          <p:cNvPr id="25" name="TextBox 24"/>
          <p:cNvSpPr txBox="1"/>
          <p:nvPr/>
        </p:nvSpPr>
        <p:spPr>
          <a:xfrm rot="16200000">
            <a:off x="4056061" y="2194785"/>
            <a:ext cx="837089" cy="369332"/>
          </a:xfrm>
          <a:prstGeom prst="rect">
            <a:avLst/>
          </a:prstGeom>
          <a:noFill/>
        </p:spPr>
        <p:txBody>
          <a:bodyPr wrap="none" rtlCol="0">
            <a:spAutoFit/>
          </a:bodyPr>
          <a:lstStyle/>
          <a:p>
            <a:r>
              <a:rPr lang="en-ZA" dirty="0" smtClean="0">
                <a:solidFill>
                  <a:schemeClr val="bg1"/>
                </a:solidFill>
              </a:rPr>
              <a:t>1000m</a:t>
            </a:r>
            <a:endParaRPr lang="en-US" sz="3600" dirty="0">
              <a:solidFill>
                <a:schemeClr val="bg1"/>
              </a:solidFill>
            </a:endParaRPr>
          </a:p>
        </p:txBody>
      </p:sp>
      <p:sp>
        <p:nvSpPr>
          <p:cNvPr id="18" name="TextBox 17"/>
          <p:cNvSpPr txBox="1"/>
          <p:nvPr/>
        </p:nvSpPr>
        <p:spPr>
          <a:xfrm>
            <a:off x="3872334" y="2939137"/>
            <a:ext cx="1419428" cy="400110"/>
          </a:xfrm>
          <a:prstGeom prst="rect">
            <a:avLst/>
          </a:prstGeom>
          <a:solidFill>
            <a:schemeClr val="tx1">
              <a:lumMod val="85000"/>
              <a:lumOff val="15000"/>
            </a:schemeClr>
          </a:solidFill>
        </p:spPr>
        <p:txBody>
          <a:bodyPr wrap="none" rtlCol="0">
            <a:spAutoFit/>
          </a:bodyPr>
          <a:lstStyle/>
          <a:p>
            <a:r>
              <a:rPr lang="en-ZA" sz="2000" dirty="0" smtClean="0">
                <a:solidFill>
                  <a:schemeClr val="bg1"/>
                </a:solidFill>
              </a:rPr>
              <a:t>SEAMOUNT</a:t>
            </a:r>
            <a:endParaRPr lang="en-US" sz="2000" dirty="0">
              <a:solidFill>
                <a:schemeClr val="bg1"/>
              </a:solidFill>
            </a:endParaRPr>
          </a:p>
        </p:txBody>
      </p:sp>
      <p:cxnSp>
        <p:nvCxnSpPr>
          <p:cNvPr id="26" name="Straight Arrow Connector 25"/>
          <p:cNvCxnSpPr/>
          <p:nvPr/>
        </p:nvCxnSpPr>
        <p:spPr>
          <a:xfrm flipV="1">
            <a:off x="4597473" y="1600840"/>
            <a:ext cx="0" cy="1423815"/>
          </a:xfrm>
          <a:prstGeom prst="straightConnector1">
            <a:avLst/>
          </a:prstGeom>
          <a:ln w="6350">
            <a:solidFill>
              <a:schemeClr val="bg1"/>
            </a:solidFill>
            <a:prstDash val="dash"/>
            <a:headEnd type="none"/>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4587425" y="3257171"/>
            <a:ext cx="7618" cy="738238"/>
          </a:xfrm>
          <a:prstGeom prst="straightConnector1">
            <a:avLst/>
          </a:prstGeom>
          <a:ln w="6350">
            <a:solidFill>
              <a:schemeClr val="bg1"/>
            </a:solidFill>
            <a:prstDash val="dash"/>
            <a:headEnd type="arrow"/>
            <a:tailEnd type="non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0049" y="2899654"/>
            <a:ext cx="1227965" cy="400110"/>
          </a:xfrm>
          <a:prstGeom prst="rect">
            <a:avLst/>
          </a:prstGeom>
          <a:noFill/>
        </p:spPr>
        <p:txBody>
          <a:bodyPr wrap="none" rtlCol="0">
            <a:spAutoFit/>
          </a:bodyPr>
          <a:lstStyle/>
          <a:p>
            <a:r>
              <a:rPr lang="en-ZA" sz="2000" dirty="0" smtClean="0">
                <a:solidFill>
                  <a:schemeClr val="bg1"/>
                </a:solidFill>
              </a:rPr>
              <a:t>PINNACLE</a:t>
            </a:r>
            <a:endParaRPr lang="en-US" sz="2000" dirty="0">
              <a:solidFill>
                <a:schemeClr val="bg1"/>
              </a:solidFill>
            </a:endParaRPr>
          </a:p>
        </p:txBody>
      </p:sp>
      <p:sp>
        <p:nvSpPr>
          <p:cNvPr id="39" name="TextBox 38"/>
          <p:cNvSpPr txBox="1"/>
          <p:nvPr/>
        </p:nvSpPr>
        <p:spPr>
          <a:xfrm>
            <a:off x="1594879" y="3446116"/>
            <a:ext cx="867545" cy="400110"/>
          </a:xfrm>
          <a:prstGeom prst="rect">
            <a:avLst/>
          </a:prstGeom>
          <a:noFill/>
        </p:spPr>
        <p:txBody>
          <a:bodyPr wrap="none" rtlCol="0">
            <a:spAutoFit/>
          </a:bodyPr>
          <a:lstStyle/>
          <a:p>
            <a:r>
              <a:rPr lang="en-ZA" sz="2000" dirty="0" smtClean="0">
                <a:solidFill>
                  <a:schemeClr val="bg1"/>
                </a:solidFill>
              </a:rPr>
              <a:t>KNOLL</a:t>
            </a:r>
            <a:endParaRPr lang="en-US" sz="2000" dirty="0">
              <a:solidFill>
                <a:schemeClr val="bg1"/>
              </a:solidFill>
            </a:endParaRPr>
          </a:p>
        </p:txBody>
      </p:sp>
      <p:sp>
        <p:nvSpPr>
          <p:cNvPr id="42" name="Rectangle 41"/>
          <p:cNvSpPr/>
          <p:nvPr/>
        </p:nvSpPr>
        <p:spPr>
          <a:xfrm>
            <a:off x="4535033" y="4353641"/>
            <a:ext cx="1142569" cy="2012874"/>
          </a:xfrm>
          <a:prstGeom prst="rect">
            <a:avLst/>
          </a:prstGeom>
          <a:gradFill flip="none" rotWithShape="1">
            <a:gsLst>
              <a:gs pos="0">
                <a:schemeClr val="tx1">
                  <a:alpha val="0"/>
                  <a:lumMod val="0"/>
                </a:schemeClr>
              </a:gs>
              <a:gs pos="74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7001" y="4226356"/>
            <a:ext cx="3577214" cy="2604550"/>
          </a:xfrm>
          <a:prstGeom prst="rect">
            <a:avLst/>
          </a:prstGeom>
        </p:spPr>
      </p:pic>
      <p:sp>
        <p:nvSpPr>
          <p:cNvPr id="46" name="Freeform 45"/>
          <p:cNvSpPr/>
          <p:nvPr/>
        </p:nvSpPr>
        <p:spPr>
          <a:xfrm>
            <a:off x="20097" y="1198779"/>
            <a:ext cx="9123903" cy="2826774"/>
          </a:xfrm>
          <a:custGeom>
            <a:avLst/>
            <a:gdLst>
              <a:gd name="connsiteX0" fmla="*/ 0 w 9123903"/>
              <a:gd name="connsiteY0" fmla="*/ 2826774 h 2826774"/>
              <a:gd name="connsiteX1" fmla="*/ 261257 w 9123903"/>
              <a:gd name="connsiteY1" fmla="*/ 2696145 h 2826774"/>
              <a:gd name="connsiteX2" fmla="*/ 351692 w 9123903"/>
              <a:gd name="connsiteY2" fmla="*/ 2424840 h 2826774"/>
              <a:gd name="connsiteX3" fmla="*/ 532562 w 9123903"/>
              <a:gd name="connsiteY3" fmla="*/ 2133438 h 2826774"/>
              <a:gd name="connsiteX4" fmla="*/ 653143 w 9123903"/>
              <a:gd name="connsiteY4" fmla="*/ 2334405 h 2826774"/>
              <a:gd name="connsiteX5" fmla="*/ 643094 w 9123903"/>
              <a:gd name="connsiteY5" fmla="*/ 2565517 h 2826774"/>
              <a:gd name="connsiteX6" fmla="*/ 783771 w 9123903"/>
              <a:gd name="connsiteY6" fmla="*/ 2706194 h 2826774"/>
              <a:gd name="connsiteX7" fmla="*/ 964641 w 9123903"/>
              <a:gd name="connsiteY7" fmla="*/ 2796629 h 2826774"/>
              <a:gd name="connsiteX8" fmla="*/ 1105318 w 9123903"/>
              <a:gd name="connsiteY8" fmla="*/ 2816726 h 2826774"/>
              <a:gd name="connsiteX9" fmla="*/ 1336430 w 9123903"/>
              <a:gd name="connsiteY9" fmla="*/ 2816726 h 2826774"/>
              <a:gd name="connsiteX10" fmla="*/ 1487156 w 9123903"/>
              <a:gd name="connsiteY10" fmla="*/ 2696145 h 2826774"/>
              <a:gd name="connsiteX11" fmla="*/ 1547446 w 9123903"/>
              <a:gd name="connsiteY11" fmla="*/ 2434888 h 2826774"/>
              <a:gd name="connsiteX12" fmla="*/ 1657978 w 9123903"/>
              <a:gd name="connsiteY12" fmla="*/ 2153534 h 2826774"/>
              <a:gd name="connsiteX13" fmla="*/ 1818751 w 9123903"/>
              <a:gd name="connsiteY13" fmla="*/ 1882229 h 2826774"/>
              <a:gd name="connsiteX14" fmla="*/ 2069960 w 9123903"/>
              <a:gd name="connsiteY14" fmla="*/ 1711407 h 2826774"/>
              <a:gd name="connsiteX15" fmla="*/ 2160395 w 9123903"/>
              <a:gd name="connsiteY15" fmla="*/ 1781745 h 2826774"/>
              <a:gd name="connsiteX16" fmla="*/ 2230734 w 9123903"/>
              <a:gd name="connsiteY16" fmla="*/ 1962616 h 2826774"/>
              <a:gd name="connsiteX17" fmla="*/ 2371411 w 9123903"/>
              <a:gd name="connsiteY17" fmla="*/ 2113341 h 2826774"/>
              <a:gd name="connsiteX18" fmla="*/ 2451798 w 9123903"/>
              <a:gd name="connsiteY18" fmla="*/ 2304260 h 2826774"/>
              <a:gd name="connsiteX19" fmla="*/ 2471894 w 9123903"/>
              <a:gd name="connsiteY19" fmla="*/ 2465033 h 2826774"/>
              <a:gd name="connsiteX20" fmla="*/ 2481943 w 9123903"/>
              <a:gd name="connsiteY20" fmla="*/ 2625807 h 2826774"/>
              <a:gd name="connsiteX21" fmla="*/ 2562329 w 9123903"/>
              <a:gd name="connsiteY21" fmla="*/ 2766484 h 2826774"/>
              <a:gd name="connsiteX22" fmla="*/ 2612571 w 9123903"/>
              <a:gd name="connsiteY22" fmla="*/ 2806677 h 2826774"/>
              <a:gd name="connsiteX23" fmla="*/ 2964263 w 9123903"/>
              <a:gd name="connsiteY23" fmla="*/ 2806677 h 2826774"/>
              <a:gd name="connsiteX24" fmla="*/ 3165230 w 9123903"/>
              <a:gd name="connsiteY24" fmla="*/ 2595662 h 2826774"/>
              <a:gd name="connsiteX25" fmla="*/ 3336052 w 9123903"/>
              <a:gd name="connsiteY25" fmla="*/ 2465033 h 2826774"/>
              <a:gd name="connsiteX26" fmla="*/ 3476729 w 9123903"/>
              <a:gd name="connsiteY26" fmla="*/ 2384647 h 2826774"/>
              <a:gd name="connsiteX27" fmla="*/ 3587261 w 9123903"/>
              <a:gd name="connsiteY27" fmla="*/ 2153534 h 2826774"/>
              <a:gd name="connsiteX28" fmla="*/ 3637503 w 9123903"/>
              <a:gd name="connsiteY28" fmla="*/ 1862132 h 2826774"/>
              <a:gd name="connsiteX29" fmla="*/ 3707841 w 9123903"/>
              <a:gd name="connsiteY29" fmla="*/ 1641068 h 2826774"/>
              <a:gd name="connsiteX30" fmla="*/ 3828422 w 9123903"/>
              <a:gd name="connsiteY30" fmla="*/ 1450150 h 2826774"/>
              <a:gd name="connsiteX31" fmla="*/ 3918857 w 9123903"/>
              <a:gd name="connsiteY31" fmla="*/ 1319521 h 2826774"/>
              <a:gd name="connsiteX32" fmla="*/ 3949002 w 9123903"/>
              <a:gd name="connsiteY32" fmla="*/ 967829 h 2826774"/>
              <a:gd name="connsiteX33" fmla="*/ 3999244 w 9123903"/>
              <a:gd name="connsiteY33" fmla="*/ 696523 h 2826774"/>
              <a:gd name="connsiteX34" fmla="*/ 4149969 w 9123903"/>
              <a:gd name="connsiteY34" fmla="*/ 555847 h 2826774"/>
              <a:gd name="connsiteX35" fmla="*/ 4350936 w 9123903"/>
              <a:gd name="connsiteY35" fmla="*/ 385025 h 2826774"/>
              <a:gd name="connsiteX36" fmla="*/ 4652387 w 9123903"/>
              <a:gd name="connsiteY36" fmla="*/ 364928 h 2826774"/>
              <a:gd name="connsiteX37" fmla="*/ 4823208 w 9123903"/>
              <a:gd name="connsiteY37" fmla="*/ 445315 h 2826774"/>
              <a:gd name="connsiteX38" fmla="*/ 5154804 w 9123903"/>
              <a:gd name="connsiteY38" fmla="*/ 585992 h 2826774"/>
              <a:gd name="connsiteX39" fmla="*/ 5205046 w 9123903"/>
              <a:gd name="connsiteY39" fmla="*/ 797007 h 2826774"/>
              <a:gd name="connsiteX40" fmla="*/ 5215094 w 9123903"/>
              <a:gd name="connsiteY40" fmla="*/ 1068312 h 2826774"/>
              <a:gd name="connsiteX41" fmla="*/ 5295481 w 9123903"/>
              <a:gd name="connsiteY41" fmla="*/ 1198941 h 2826774"/>
              <a:gd name="connsiteX42" fmla="*/ 5395965 w 9123903"/>
              <a:gd name="connsiteY42" fmla="*/ 1420005 h 2826774"/>
              <a:gd name="connsiteX43" fmla="*/ 5426110 w 9123903"/>
              <a:gd name="connsiteY43" fmla="*/ 1610923 h 2826774"/>
              <a:gd name="connsiteX44" fmla="*/ 5456255 w 9123903"/>
              <a:gd name="connsiteY44" fmla="*/ 1862132 h 2826774"/>
              <a:gd name="connsiteX45" fmla="*/ 5566787 w 9123903"/>
              <a:gd name="connsiteY45" fmla="*/ 2173631 h 2826774"/>
              <a:gd name="connsiteX46" fmla="*/ 5687367 w 9123903"/>
              <a:gd name="connsiteY46" fmla="*/ 2304260 h 2826774"/>
              <a:gd name="connsiteX47" fmla="*/ 5838092 w 9123903"/>
              <a:gd name="connsiteY47" fmla="*/ 2485130 h 2826774"/>
              <a:gd name="connsiteX48" fmla="*/ 5918479 w 9123903"/>
              <a:gd name="connsiteY48" fmla="*/ 2676049 h 2826774"/>
              <a:gd name="connsiteX49" fmla="*/ 5958672 w 9123903"/>
              <a:gd name="connsiteY49" fmla="*/ 2766484 h 2826774"/>
              <a:gd name="connsiteX50" fmla="*/ 5978769 w 9123903"/>
              <a:gd name="connsiteY50" fmla="*/ 2806677 h 2826774"/>
              <a:gd name="connsiteX51" fmla="*/ 6129494 w 9123903"/>
              <a:gd name="connsiteY51" fmla="*/ 2806677 h 2826774"/>
              <a:gd name="connsiteX52" fmla="*/ 6380703 w 9123903"/>
              <a:gd name="connsiteY52" fmla="*/ 2806677 h 2826774"/>
              <a:gd name="connsiteX53" fmla="*/ 6702250 w 9123903"/>
              <a:gd name="connsiteY53" fmla="*/ 2806677 h 2826774"/>
              <a:gd name="connsiteX54" fmla="*/ 6863024 w 9123903"/>
              <a:gd name="connsiteY54" fmla="*/ 2746387 h 2826774"/>
              <a:gd name="connsiteX55" fmla="*/ 6953459 w 9123903"/>
              <a:gd name="connsiteY55" fmla="*/ 2555468 h 2826774"/>
              <a:gd name="connsiteX56" fmla="*/ 7033846 w 9123903"/>
              <a:gd name="connsiteY56" fmla="*/ 2243970 h 2826774"/>
              <a:gd name="connsiteX57" fmla="*/ 7264958 w 9123903"/>
              <a:gd name="connsiteY57" fmla="*/ 1932471 h 2826774"/>
              <a:gd name="connsiteX58" fmla="*/ 7315200 w 9123903"/>
              <a:gd name="connsiteY58" fmla="*/ 1610923 h 2826774"/>
              <a:gd name="connsiteX59" fmla="*/ 7365441 w 9123903"/>
              <a:gd name="connsiteY59" fmla="*/ 1339618 h 2826774"/>
              <a:gd name="connsiteX60" fmla="*/ 7455877 w 9123903"/>
              <a:gd name="connsiteY60" fmla="*/ 1178844 h 2826774"/>
              <a:gd name="connsiteX61" fmla="*/ 7636747 w 9123903"/>
              <a:gd name="connsiteY61" fmla="*/ 1128603 h 2826774"/>
              <a:gd name="connsiteX62" fmla="*/ 7898004 w 9123903"/>
              <a:gd name="connsiteY62" fmla="*/ 1128603 h 2826774"/>
              <a:gd name="connsiteX63" fmla="*/ 8068826 w 9123903"/>
              <a:gd name="connsiteY63" fmla="*/ 1128603 h 2826774"/>
              <a:gd name="connsiteX64" fmla="*/ 8299938 w 9123903"/>
              <a:gd name="connsiteY64" fmla="*/ 877394 h 2826774"/>
              <a:gd name="connsiteX65" fmla="*/ 8370277 w 9123903"/>
              <a:gd name="connsiteY65" fmla="*/ 585992 h 2826774"/>
              <a:gd name="connsiteX66" fmla="*/ 8420518 w 9123903"/>
              <a:gd name="connsiteY66" fmla="*/ 334783 h 2826774"/>
              <a:gd name="connsiteX67" fmla="*/ 8470760 w 9123903"/>
              <a:gd name="connsiteY67" fmla="*/ 133816 h 2826774"/>
              <a:gd name="connsiteX68" fmla="*/ 8531050 w 9123903"/>
              <a:gd name="connsiteY68" fmla="*/ 43381 h 2826774"/>
              <a:gd name="connsiteX69" fmla="*/ 8671727 w 9123903"/>
              <a:gd name="connsiteY69" fmla="*/ 3187 h 2826774"/>
              <a:gd name="connsiteX70" fmla="*/ 8711921 w 9123903"/>
              <a:gd name="connsiteY70" fmla="*/ 123767 h 2826774"/>
              <a:gd name="connsiteX71" fmla="*/ 8812404 w 9123903"/>
              <a:gd name="connsiteY71" fmla="*/ 385025 h 2826774"/>
              <a:gd name="connsiteX72" fmla="*/ 8852598 w 9123903"/>
              <a:gd name="connsiteY72" fmla="*/ 756814 h 2826774"/>
              <a:gd name="connsiteX73" fmla="*/ 8902839 w 9123903"/>
              <a:gd name="connsiteY73" fmla="*/ 997974 h 2826774"/>
              <a:gd name="connsiteX74" fmla="*/ 8983226 w 9123903"/>
              <a:gd name="connsiteY74" fmla="*/ 1128603 h 2826774"/>
              <a:gd name="connsiteX75" fmla="*/ 9123903 w 9123903"/>
              <a:gd name="connsiteY75" fmla="*/ 1168796 h 282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9123903" h="2826774">
                <a:moveTo>
                  <a:pt x="0" y="2826774"/>
                </a:moveTo>
                <a:cubicBezTo>
                  <a:pt x="101321" y="2794954"/>
                  <a:pt x="202642" y="2763134"/>
                  <a:pt x="261257" y="2696145"/>
                </a:cubicBezTo>
                <a:cubicBezTo>
                  <a:pt x="319872" y="2629156"/>
                  <a:pt x="306475" y="2518624"/>
                  <a:pt x="351692" y="2424840"/>
                </a:cubicBezTo>
                <a:cubicBezTo>
                  <a:pt x="396909" y="2331056"/>
                  <a:pt x="482320" y="2148510"/>
                  <a:pt x="532562" y="2133438"/>
                </a:cubicBezTo>
                <a:cubicBezTo>
                  <a:pt x="582804" y="2118366"/>
                  <a:pt x="634721" y="2262392"/>
                  <a:pt x="653143" y="2334405"/>
                </a:cubicBezTo>
                <a:cubicBezTo>
                  <a:pt x="671565" y="2406418"/>
                  <a:pt x="621323" y="2503552"/>
                  <a:pt x="643094" y="2565517"/>
                </a:cubicBezTo>
                <a:cubicBezTo>
                  <a:pt x="664865" y="2627482"/>
                  <a:pt x="730180" y="2667675"/>
                  <a:pt x="783771" y="2706194"/>
                </a:cubicBezTo>
                <a:cubicBezTo>
                  <a:pt x="837362" y="2744713"/>
                  <a:pt x="911050" y="2778207"/>
                  <a:pt x="964641" y="2796629"/>
                </a:cubicBezTo>
                <a:cubicBezTo>
                  <a:pt x="1018232" y="2815051"/>
                  <a:pt x="1043353" y="2813377"/>
                  <a:pt x="1105318" y="2816726"/>
                </a:cubicBezTo>
                <a:cubicBezTo>
                  <a:pt x="1167283" y="2820075"/>
                  <a:pt x="1272790" y="2836823"/>
                  <a:pt x="1336430" y="2816726"/>
                </a:cubicBezTo>
                <a:cubicBezTo>
                  <a:pt x="1400070" y="2796629"/>
                  <a:pt x="1451987" y="2759785"/>
                  <a:pt x="1487156" y="2696145"/>
                </a:cubicBezTo>
                <a:cubicBezTo>
                  <a:pt x="1522325" y="2632505"/>
                  <a:pt x="1518976" y="2525323"/>
                  <a:pt x="1547446" y="2434888"/>
                </a:cubicBezTo>
                <a:cubicBezTo>
                  <a:pt x="1575916" y="2344453"/>
                  <a:pt x="1612761" y="2245644"/>
                  <a:pt x="1657978" y="2153534"/>
                </a:cubicBezTo>
                <a:cubicBezTo>
                  <a:pt x="1703196" y="2061424"/>
                  <a:pt x="1750087" y="1955917"/>
                  <a:pt x="1818751" y="1882229"/>
                </a:cubicBezTo>
                <a:cubicBezTo>
                  <a:pt x="1887415" y="1808541"/>
                  <a:pt x="2013019" y="1728154"/>
                  <a:pt x="2069960" y="1711407"/>
                </a:cubicBezTo>
                <a:cubicBezTo>
                  <a:pt x="2126901" y="1694660"/>
                  <a:pt x="2133599" y="1739877"/>
                  <a:pt x="2160395" y="1781745"/>
                </a:cubicBezTo>
                <a:cubicBezTo>
                  <a:pt x="2187191" y="1823613"/>
                  <a:pt x="2195565" y="1907350"/>
                  <a:pt x="2230734" y="1962616"/>
                </a:cubicBezTo>
                <a:cubicBezTo>
                  <a:pt x="2265903" y="2017882"/>
                  <a:pt x="2334567" y="2056400"/>
                  <a:pt x="2371411" y="2113341"/>
                </a:cubicBezTo>
                <a:cubicBezTo>
                  <a:pt x="2408255" y="2170282"/>
                  <a:pt x="2435051" y="2245645"/>
                  <a:pt x="2451798" y="2304260"/>
                </a:cubicBezTo>
                <a:cubicBezTo>
                  <a:pt x="2468545" y="2362875"/>
                  <a:pt x="2466870" y="2411442"/>
                  <a:pt x="2471894" y="2465033"/>
                </a:cubicBezTo>
                <a:cubicBezTo>
                  <a:pt x="2476918" y="2518624"/>
                  <a:pt x="2466871" y="2575565"/>
                  <a:pt x="2481943" y="2625807"/>
                </a:cubicBezTo>
                <a:cubicBezTo>
                  <a:pt x="2497015" y="2676049"/>
                  <a:pt x="2540558" y="2736339"/>
                  <a:pt x="2562329" y="2766484"/>
                </a:cubicBezTo>
                <a:cubicBezTo>
                  <a:pt x="2584100" y="2796629"/>
                  <a:pt x="2545582" y="2799978"/>
                  <a:pt x="2612571" y="2806677"/>
                </a:cubicBezTo>
                <a:cubicBezTo>
                  <a:pt x="2679560" y="2813376"/>
                  <a:pt x="2872153" y="2841846"/>
                  <a:pt x="2964263" y="2806677"/>
                </a:cubicBezTo>
                <a:cubicBezTo>
                  <a:pt x="3056373" y="2771508"/>
                  <a:pt x="3103265" y="2652603"/>
                  <a:pt x="3165230" y="2595662"/>
                </a:cubicBezTo>
                <a:cubicBezTo>
                  <a:pt x="3227195" y="2538721"/>
                  <a:pt x="3284136" y="2500202"/>
                  <a:pt x="3336052" y="2465033"/>
                </a:cubicBezTo>
                <a:cubicBezTo>
                  <a:pt x="3387969" y="2429864"/>
                  <a:pt x="3434861" y="2436564"/>
                  <a:pt x="3476729" y="2384647"/>
                </a:cubicBezTo>
                <a:cubicBezTo>
                  <a:pt x="3518597" y="2332730"/>
                  <a:pt x="3560465" y="2240620"/>
                  <a:pt x="3587261" y="2153534"/>
                </a:cubicBezTo>
                <a:cubicBezTo>
                  <a:pt x="3614057" y="2066448"/>
                  <a:pt x="3617406" y="1947543"/>
                  <a:pt x="3637503" y="1862132"/>
                </a:cubicBezTo>
                <a:cubicBezTo>
                  <a:pt x="3657600" y="1776721"/>
                  <a:pt x="3676021" y="1709732"/>
                  <a:pt x="3707841" y="1641068"/>
                </a:cubicBezTo>
                <a:cubicBezTo>
                  <a:pt x="3739661" y="1572404"/>
                  <a:pt x="3793253" y="1503741"/>
                  <a:pt x="3828422" y="1450150"/>
                </a:cubicBezTo>
                <a:cubicBezTo>
                  <a:pt x="3863591" y="1396559"/>
                  <a:pt x="3898760" y="1399908"/>
                  <a:pt x="3918857" y="1319521"/>
                </a:cubicBezTo>
                <a:cubicBezTo>
                  <a:pt x="3938954" y="1239134"/>
                  <a:pt x="3935604" y="1071662"/>
                  <a:pt x="3949002" y="967829"/>
                </a:cubicBezTo>
                <a:cubicBezTo>
                  <a:pt x="3962400" y="863996"/>
                  <a:pt x="3965750" y="765187"/>
                  <a:pt x="3999244" y="696523"/>
                </a:cubicBezTo>
                <a:cubicBezTo>
                  <a:pt x="4032739" y="627859"/>
                  <a:pt x="4091354" y="607763"/>
                  <a:pt x="4149969" y="555847"/>
                </a:cubicBezTo>
                <a:cubicBezTo>
                  <a:pt x="4208584" y="503931"/>
                  <a:pt x="4267200" y="416845"/>
                  <a:pt x="4350936" y="385025"/>
                </a:cubicBezTo>
                <a:cubicBezTo>
                  <a:pt x="4434672" y="353205"/>
                  <a:pt x="4573675" y="354880"/>
                  <a:pt x="4652387" y="364928"/>
                </a:cubicBezTo>
                <a:cubicBezTo>
                  <a:pt x="4731099" y="374976"/>
                  <a:pt x="4739472" y="408471"/>
                  <a:pt x="4823208" y="445315"/>
                </a:cubicBezTo>
                <a:cubicBezTo>
                  <a:pt x="4906944" y="482159"/>
                  <a:pt x="5091165" y="527377"/>
                  <a:pt x="5154804" y="585992"/>
                </a:cubicBezTo>
                <a:cubicBezTo>
                  <a:pt x="5218443" y="644607"/>
                  <a:pt x="5194998" y="716620"/>
                  <a:pt x="5205046" y="797007"/>
                </a:cubicBezTo>
                <a:cubicBezTo>
                  <a:pt x="5215094" y="877394"/>
                  <a:pt x="5200022" y="1001323"/>
                  <a:pt x="5215094" y="1068312"/>
                </a:cubicBezTo>
                <a:cubicBezTo>
                  <a:pt x="5230166" y="1135301"/>
                  <a:pt x="5265336" y="1140325"/>
                  <a:pt x="5295481" y="1198941"/>
                </a:cubicBezTo>
                <a:cubicBezTo>
                  <a:pt x="5325626" y="1257556"/>
                  <a:pt x="5374194" y="1351341"/>
                  <a:pt x="5395965" y="1420005"/>
                </a:cubicBezTo>
                <a:cubicBezTo>
                  <a:pt x="5417737" y="1488669"/>
                  <a:pt x="5416062" y="1537235"/>
                  <a:pt x="5426110" y="1610923"/>
                </a:cubicBezTo>
                <a:cubicBezTo>
                  <a:pt x="5436158" y="1684611"/>
                  <a:pt x="5432809" y="1768347"/>
                  <a:pt x="5456255" y="1862132"/>
                </a:cubicBezTo>
                <a:cubicBezTo>
                  <a:pt x="5479701" y="1955917"/>
                  <a:pt x="5528268" y="2099943"/>
                  <a:pt x="5566787" y="2173631"/>
                </a:cubicBezTo>
                <a:cubicBezTo>
                  <a:pt x="5605306" y="2247319"/>
                  <a:pt x="5642150" y="2252344"/>
                  <a:pt x="5687367" y="2304260"/>
                </a:cubicBezTo>
                <a:cubicBezTo>
                  <a:pt x="5732584" y="2356176"/>
                  <a:pt x="5799573" y="2423165"/>
                  <a:pt x="5838092" y="2485130"/>
                </a:cubicBezTo>
                <a:cubicBezTo>
                  <a:pt x="5876611" y="2547095"/>
                  <a:pt x="5898382" y="2629157"/>
                  <a:pt x="5918479" y="2676049"/>
                </a:cubicBezTo>
                <a:cubicBezTo>
                  <a:pt x="5938576" y="2722941"/>
                  <a:pt x="5948624" y="2744713"/>
                  <a:pt x="5958672" y="2766484"/>
                </a:cubicBezTo>
                <a:cubicBezTo>
                  <a:pt x="5968720" y="2788255"/>
                  <a:pt x="5950299" y="2799978"/>
                  <a:pt x="5978769" y="2806677"/>
                </a:cubicBezTo>
                <a:cubicBezTo>
                  <a:pt x="6007239" y="2813376"/>
                  <a:pt x="6129494" y="2806677"/>
                  <a:pt x="6129494" y="2806677"/>
                </a:cubicBezTo>
                <a:lnTo>
                  <a:pt x="6380703" y="2806677"/>
                </a:lnTo>
                <a:cubicBezTo>
                  <a:pt x="6476162" y="2806677"/>
                  <a:pt x="6621863" y="2816725"/>
                  <a:pt x="6702250" y="2806677"/>
                </a:cubicBezTo>
                <a:cubicBezTo>
                  <a:pt x="6782637" y="2796629"/>
                  <a:pt x="6821156" y="2788255"/>
                  <a:pt x="6863024" y="2746387"/>
                </a:cubicBezTo>
                <a:cubicBezTo>
                  <a:pt x="6904892" y="2704519"/>
                  <a:pt x="6924989" y="2639204"/>
                  <a:pt x="6953459" y="2555468"/>
                </a:cubicBezTo>
                <a:cubicBezTo>
                  <a:pt x="6981929" y="2471732"/>
                  <a:pt x="6981930" y="2347803"/>
                  <a:pt x="7033846" y="2243970"/>
                </a:cubicBezTo>
                <a:cubicBezTo>
                  <a:pt x="7085762" y="2140137"/>
                  <a:pt x="7218066" y="2037979"/>
                  <a:pt x="7264958" y="1932471"/>
                </a:cubicBezTo>
                <a:cubicBezTo>
                  <a:pt x="7311850" y="1826963"/>
                  <a:pt x="7298453" y="1709732"/>
                  <a:pt x="7315200" y="1610923"/>
                </a:cubicBezTo>
                <a:cubicBezTo>
                  <a:pt x="7331947" y="1512114"/>
                  <a:pt x="7341995" y="1411631"/>
                  <a:pt x="7365441" y="1339618"/>
                </a:cubicBezTo>
                <a:cubicBezTo>
                  <a:pt x="7388887" y="1267605"/>
                  <a:pt x="7410659" y="1214013"/>
                  <a:pt x="7455877" y="1178844"/>
                </a:cubicBezTo>
                <a:cubicBezTo>
                  <a:pt x="7501095" y="1143675"/>
                  <a:pt x="7563059" y="1136976"/>
                  <a:pt x="7636747" y="1128603"/>
                </a:cubicBezTo>
                <a:cubicBezTo>
                  <a:pt x="7710435" y="1120229"/>
                  <a:pt x="7898004" y="1128603"/>
                  <a:pt x="7898004" y="1128603"/>
                </a:cubicBezTo>
                <a:cubicBezTo>
                  <a:pt x="7970017" y="1128603"/>
                  <a:pt x="8001837" y="1170471"/>
                  <a:pt x="8068826" y="1128603"/>
                </a:cubicBezTo>
                <a:cubicBezTo>
                  <a:pt x="8135815" y="1086735"/>
                  <a:pt x="8249696" y="967829"/>
                  <a:pt x="8299938" y="877394"/>
                </a:cubicBezTo>
                <a:cubicBezTo>
                  <a:pt x="8350180" y="786959"/>
                  <a:pt x="8350180" y="676427"/>
                  <a:pt x="8370277" y="585992"/>
                </a:cubicBezTo>
                <a:cubicBezTo>
                  <a:pt x="8390374" y="495557"/>
                  <a:pt x="8403771" y="410146"/>
                  <a:pt x="8420518" y="334783"/>
                </a:cubicBezTo>
                <a:cubicBezTo>
                  <a:pt x="8437265" y="259420"/>
                  <a:pt x="8452338" y="182383"/>
                  <a:pt x="8470760" y="133816"/>
                </a:cubicBezTo>
                <a:cubicBezTo>
                  <a:pt x="8489182" y="85249"/>
                  <a:pt x="8497556" y="65152"/>
                  <a:pt x="8531050" y="43381"/>
                </a:cubicBezTo>
                <a:cubicBezTo>
                  <a:pt x="8564545" y="21609"/>
                  <a:pt x="8641582" y="-10211"/>
                  <a:pt x="8671727" y="3187"/>
                </a:cubicBezTo>
                <a:cubicBezTo>
                  <a:pt x="8701872" y="16585"/>
                  <a:pt x="8688475" y="60127"/>
                  <a:pt x="8711921" y="123767"/>
                </a:cubicBezTo>
                <a:cubicBezTo>
                  <a:pt x="8735367" y="187407"/>
                  <a:pt x="8788958" y="279517"/>
                  <a:pt x="8812404" y="385025"/>
                </a:cubicBezTo>
                <a:cubicBezTo>
                  <a:pt x="8835850" y="490533"/>
                  <a:pt x="8837526" y="654656"/>
                  <a:pt x="8852598" y="756814"/>
                </a:cubicBezTo>
                <a:cubicBezTo>
                  <a:pt x="8867670" y="858972"/>
                  <a:pt x="8881068" y="936009"/>
                  <a:pt x="8902839" y="997974"/>
                </a:cubicBezTo>
                <a:cubicBezTo>
                  <a:pt x="8924610" y="1059939"/>
                  <a:pt x="8946382" y="1100133"/>
                  <a:pt x="8983226" y="1128603"/>
                </a:cubicBezTo>
                <a:cubicBezTo>
                  <a:pt x="9020070" y="1157073"/>
                  <a:pt x="9071986" y="1162934"/>
                  <a:pt x="9123903" y="1168796"/>
                </a:cubicBezTo>
              </a:path>
            </a:pathLst>
          </a:custGeom>
          <a:noFill/>
          <a:ln w="444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flipH="1">
            <a:off x="5527275" y="4395201"/>
            <a:ext cx="714950" cy="2012874"/>
          </a:xfrm>
          <a:prstGeom prst="rect">
            <a:avLst/>
          </a:prstGeom>
          <a:gradFill flip="none" rotWithShape="1">
            <a:gsLst>
              <a:gs pos="0">
                <a:schemeClr val="tx1">
                  <a:alpha val="0"/>
                  <a:lumMod val="0"/>
                </a:schemeClr>
              </a:gs>
              <a:gs pos="74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flipH="1">
            <a:off x="0" y="4680770"/>
            <a:ext cx="1118420" cy="2012874"/>
          </a:xfrm>
          <a:prstGeom prst="rect">
            <a:avLst/>
          </a:prstGeom>
          <a:gradFill flip="none" rotWithShape="1">
            <a:gsLst>
              <a:gs pos="0">
                <a:schemeClr val="tx1">
                  <a:alpha val="0"/>
                  <a:lumMod val="0"/>
                </a:schemeClr>
              </a:gs>
              <a:gs pos="74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8702553" y="4835799"/>
            <a:ext cx="400223" cy="2012874"/>
          </a:xfrm>
          <a:prstGeom prst="rect">
            <a:avLst/>
          </a:prstGeom>
          <a:gradFill flip="none" rotWithShape="1">
            <a:gsLst>
              <a:gs pos="0">
                <a:schemeClr val="tx1">
                  <a:alpha val="0"/>
                  <a:lumMod val="0"/>
                </a:schemeClr>
              </a:gs>
              <a:gs pos="74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rot="16200000" flipH="1">
            <a:off x="7829345" y="5585274"/>
            <a:ext cx="393534" cy="2012874"/>
          </a:xfrm>
          <a:prstGeom prst="rect">
            <a:avLst/>
          </a:prstGeom>
          <a:gradFill flip="none" rotWithShape="1">
            <a:gsLst>
              <a:gs pos="0">
                <a:schemeClr val="tx1">
                  <a:alpha val="0"/>
                  <a:lumMod val="0"/>
                </a:schemeClr>
              </a:gs>
              <a:gs pos="74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6519056" y="6408075"/>
            <a:ext cx="1460015" cy="369332"/>
          </a:xfrm>
          <a:prstGeom prst="rect">
            <a:avLst/>
          </a:prstGeom>
          <a:noFill/>
        </p:spPr>
        <p:txBody>
          <a:bodyPr wrap="none" rtlCol="0">
            <a:spAutoFit/>
          </a:bodyPr>
          <a:lstStyle/>
          <a:p>
            <a:r>
              <a:rPr lang="en-ZA" i="1" dirty="0" smtClean="0">
                <a:solidFill>
                  <a:schemeClr val="bg1"/>
                </a:solidFill>
              </a:rPr>
              <a:t>Cone (mount)</a:t>
            </a:r>
            <a:endParaRPr lang="en-US" i="1" dirty="0">
              <a:solidFill>
                <a:schemeClr val="bg1"/>
              </a:solidFill>
            </a:endParaRPr>
          </a:p>
        </p:txBody>
      </p:sp>
      <p:sp>
        <p:nvSpPr>
          <p:cNvPr id="40" name="TextBox 39"/>
          <p:cNvSpPr txBox="1"/>
          <p:nvPr/>
        </p:nvSpPr>
        <p:spPr>
          <a:xfrm>
            <a:off x="159641" y="6386352"/>
            <a:ext cx="1407373" cy="369332"/>
          </a:xfrm>
          <a:prstGeom prst="rect">
            <a:avLst/>
          </a:prstGeom>
          <a:noFill/>
        </p:spPr>
        <p:txBody>
          <a:bodyPr wrap="none" rtlCol="0">
            <a:spAutoFit/>
          </a:bodyPr>
          <a:lstStyle/>
          <a:p>
            <a:r>
              <a:rPr lang="en-ZA" i="1" dirty="0" smtClean="0">
                <a:solidFill>
                  <a:schemeClr val="bg1"/>
                </a:solidFill>
              </a:rPr>
              <a:t>Table (guyot)</a:t>
            </a:r>
            <a:endParaRPr lang="en-US" i="1" dirty="0">
              <a:solidFill>
                <a:schemeClr val="bg1"/>
              </a:solidFill>
            </a:endParaRPr>
          </a:p>
        </p:txBody>
      </p:sp>
    </p:spTree>
    <p:extLst>
      <p:ext uri="{BB962C8B-B14F-4D97-AF65-F5344CB8AC3E}">
        <p14:creationId xmlns:p14="http://schemas.microsoft.com/office/powerpoint/2010/main" val="1484925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0030" y="234704"/>
            <a:ext cx="3162670" cy="1891276"/>
          </a:xfrm>
          <a:prstGeom prst="rect">
            <a:avLst/>
          </a:prstGeom>
          <a:ln w="44450">
            <a:solidFill>
              <a:schemeClr val="bg1"/>
            </a:solidFill>
          </a:ln>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7552" y="234706"/>
            <a:ext cx="2207848" cy="1891274"/>
          </a:xfrm>
          <a:prstGeom prst="rect">
            <a:avLst/>
          </a:prstGeom>
          <a:ln w="44450">
            <a:solidFill>
              <a:schemeClr val="bg1"/>
            </a:solidFill>
          </a:ln>
        </p:spPr>
      </p:pic>
      <p:sp>
        <p:nvSpPr>
          <p:cNvPr id="5" name="TextBox 4"/>
          <p:cNvSpPr txBox="1"/>
          <p:nvPr/>
        </p:nvSpPr>
        <p:spPr>
          <a:xfrm>
            <a:off x="6979720" y="2125979"/>
            <a:ext cx="2088232" cy="307777"/>
          </a:xfrm>
          <a:prstGeom prst="rect">
            <a:avLst/>
          </a:prstGeom>
          <a:noFill/>
        </p:spPr>
        <p:txBody>
          <a:bodyPr wrap="square" rtlCol="0">
            <a:spAutoFit/>
          </a:bodyPr>
          <a:lstStyle/>
          <a:p>
            <a:r>
              <a:rPr lang="en-GB" sz="1400" i="1" dirty="0" smtClean="0">
                <a:solidFill>
                  <a:schemeClr val="bg1"/>
                </a:solidFill>
              </a:rPr>
              <a:t>Gymnothorax parini</a:t>
            </a:r>
            <a:endParaRPr lang="en-GB" sz="1400" i="1" dirty="0">
              <a:solidFill>
                <a:schemeClr val="bg1"/>
              </a:solidFill>
            </a:endParaRPr>
          </a:p>
        </p:txBody>
      </p:sp>
      <p:sp>
        <p:nvSpPr>
          <p:cNvPr id="6" name="Rectangle 5"/>
          <p:cNvSpPr/>
          <p:nvPr/>
        </p:nvSpPr>
        <p:spPr>
          <a:xfrm>
            <a:off x="5468074" y="3821938"/>
            <a:ext cx="1327543" cy="307777"/>
          </a:xfrm>
          <a:prstGeom prst="rect">
            <a:avLst/>
          </a:prstGeom>
        </p:spPr>
        <p:txBody>
          <a:bodyPr wrap="none">
            <a:spAutoFit/>
          </a:bodyPr>
          <a:lstStyle/>
          <a:p>
            <a:r>
              <a:rPr lang="en-GB" sz="1400" dirty="0" smtClean="0">
                <a:solidFill>
                  <a:schemeClr val="bg1"/>
                </a:solidFill>
              </a:rPr>
              <a:t>giant yellowtail</a:t>
            </a:r>
            <a:endParaRPr lang="en-GB" sz="1400" dirty="0">
              <a:solidFill>
                <a:schemeClr val="bg1"/>
              </a:solidFill>
            </a:endParaRPr>
          </a:p>
        </p:txBody>
      </p:sp>
      <p:sp>
        <p:nvSpPr>
          <p:cNvPr id="7" name="Rectangle 6"/>
          <p:cNvSpPr/>
          <p:nvPr/>
        </p:nvSpPr>
        <p:spPr>
          <a:xfrm>
            <a:off x="1205651" y="2125980"/>
            <a:ext cx="1231427" cy="307777"/>
          </a:xfrm>
          <a:prstGeom prst="rect">
            <a:avLst/>
          </a:prstGeom>
        </p:spPr>
        <p:txBody>
          <a:bodyPr wrap="none">
            <a:spAutoFit/>
          </a:bodyPr>
          <a:lstStyle/>
          <a:p>
            <a:r>
              <a:rPr lang="en-GB" sz="1400" dirty="0" smtClean="0">
                <a:solidFill>
                  <a:schemeClr val="bg1"/>
                </a:solidFill>
              </a:rPr>
              <a:t>coralline algae</a:t>
            </a:r>
            <a:endParaRPr lang="en-GB" sz="1400" dirty="0">
              <a:solidFill>
                <a:schemeClr val="bg1"/>
              </a:solidFill>
            </a:endParaRPr>
          </a:p>
        </p:txBody>
      </p:sp>
      <p:pic>
        <p:nvPicPr>
          <p:cNvPr id="8" name="Picture 2" descr="F:\14_05_Walters shoal\SAMSS\Presentation pics\Fish Catches\Slide pics\WIO\Chaetodon_dolosus(2).jpg"/>
          <p:cNvPicPr>
            <a:picLocks noChangeAspect="1" noChangeArrowheads="1"/>
          </p:cNvPicPr>
          <p:nvPr/>
        </p:nvPicPr>
        <p:blipFill>
          <a:blip r:embed="rId6" cstate="print"/>
          <a:srcRect/>
          <a:stretch>
            <a:fillRect/>
          </a:stretch>
        </p:blipFill>
        <p:spPr bwMode="auto">
          <a:xfrm>
            <a:off x="3572186" y="234704"/>
            <a:ext cx="2982814" cy="1891277"/>
          </a:xfrm>
          <a:prstGeom prst="rect">
            <a:avLst/>
          </a:prstGeom>
          <a:noFill/>
          <a:ln w="44450">
            <a:solidFill>
              <a:schemeClr val="bg1"/>
            </a:solidFill>
          </a:ln>
        </p:spPr>
      </p:pic>
      <p:sp>
        <p:nvSpPr>
          <p:cNvPr id="9" name="TextBox 8"/>
          <p:cNvSpPr txBox="1"/>
          <p:nvPr/>
        </p:nvSpPr>
        <p:spPr>
          <a:xfrm>
            <a:off x="4232207" y="2125979"/>
            <a:ext cx="1645838" cy="307777"/>
          </a:xfrm>
          <a:prstGeom prst="rect">
            <a:avLst/>
          </a:prstGeom>
          <a:noFill/>
        </p:spPr>
        <p:txBody>
          <a:bodyPr wrap="square" rtlCol="0">
            <a:spAutoFit/>
          </a:bodyPr>
          <a:lstStyle/>
          <a:p>
            <a:r>
              <a:rPr lang="en-GB" sz="1400" i="1" dirty="0" smtClean="0">
                <a:solidFill>
                  <a:schemeClr val="bg1"/>
                </a:solidFill>
              </a:rPr>
              <a:t>Chaetodon dolosus</a:t>
            </a:r>
            <a:endParaRPr lang="en-GB" sz="1400" i="1" dirty="0">
              <a:solidFill>
                <a:schemeClr val="bg1"/>
              </a:solidFill>
            </a:endParaRPr>
          </a:p>
        </p:txBody>
      </p:sp>
    </p:spTree>
    <p:extLst>
      <p:ext uri="{BB962C8B-B14F-4D97-AF65-F5344CB8AC3E}">
        <p14:creationId xmlns:p14="http://schemas.microsoft.com/office/powerpoint/2010/main" val="15664155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12372"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697" y="246436"/>
            <a:ext cx="3357880" cy="2199640"/>
          </a:xfrm>
          <a:prstGeom prst="rect">
            <a:avLst/>
          </a:prstGeom>
          <a:ln w="63500">
            <a:solidFill>
              <a:schemeClr val="bg1"/>
            </a:solidFill>
          </a:ln>
        </p:spPr>
      </p:pic>
      <p:sp>
        <p:nvSpPr>
          <p:cNvPr id="8" name="TextBox 7"/>
          <p:cNvSpPr txBox="1"/>
          <p:nvPr/>
        </p:nvSpPr>
        <p:spPr>
          <a:xfrm>
            <a:off x="4729654" y="512069"/>
            <a:ext cx="3722494" cy="892552"/>
          </a:xfrm>
          <a:prstGeom prst="rect">
            <a:avLst/>
          </a:prstGeom>
          <a:noFill/>
        </p:spPr>
        <p:txBody>
          <a:bodyPr wrap="none" rtlCol="0">
            <a:spAutoFit/>
          </a:bodyPr>
          <a:lstStyle/>
          <a:p>
            <a:pPr algn="ctr"/>
            <a:r>
              <a:rPr lang="en-US" sz="2800" b="1" dirty="0">
                <a:solidFill>
                  <a:schemeClr val="bg1"/>
                </a:solidFill>
              </a:rPr>
              <a:t>Galapagos </a:t>
            </a:r>
            <a:r>
              <a:rPr lang="en-US" sz="2800" b="1" dirty="0" smtClean="0">
                <a:solidFill>
                  <a:schemeClr val="bg1"/>
                </a:solidFill>
              </a:rPr>
              <a:t>Shark</a:t>
            </a:r>
          </a:p>
          <a:p>
            <a:pPr algn="ctr"/>
            <a:r>
              <a:rPr lang="en-US" sz="2400" dirty="0" smtClean="0">
                <a:solidFill>
                  <a:schemeClr val="bg1"/>
                </a:solidFill>
              </a:rPr>
              <a:t>(</a:t>
            </a:r>
            <a:r>
              <a:rPr lang="en-US" sz="2400" i="1" dirty="0" smtClean="0">
                <a:solidFill>
                  <a:schemeClr val="bg1"/>
                </a:solidFill>
              </a:rPr>
              <a:t>Carcharhinus </a:t>
            </a:r>
            <a:r>
              <a:rPr lang="en-US" sz="2400" i="1" dirty="0">
                <a:solidFill>
                  <a:schemeClr val="bg1"/>
                </a:solidFill>
              </a:rPr>
              <a:t>galapagensis</a:t>
            </a:r>
            <a:r>
              <a:rPr lang="en-US" sz="2400" dirty="0" smtClean="0">
                <a:solidFill>
                  <a:schemeClr val="bg1"/>
                </a:solidFill>
              </a:rPr>
              <a:t>)</a:t>
            </a:r>
            <a:endParaRPr lang="en-US" sz="2400" dirty="0">
              <a:solidFill>
                <a:schemeClr val="bg1"/>
              </a:solidFill>
            </a:endParaRPr>
          </a:p>
        </p:txBody>
      </p:sp>
    </p:spTree>
    <p:extLst>
      <p:ext uri="{BB962C8B-B14F-4D97-AF65-F5344CB8AC3E}">
        <p14:creationId xmlns:p14="http://schemas.microsoft.com/office/powerpoint/2010/main" val="30602147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1081" y="368999"/>
            <a:ext cx="8728366" cy="707886"/>
          </a:xfrm>
          <a:prstGeom prst="rect">
            <a:avLst/>
          </a:prstGeom>
          <a:noFill/>
        </p:spPr>
        <p:txBody>
          <a:bodyPr wrap="square" rtlCol="0">
            <a:spAutoFit/>
          </a:bodyPr>
          <a:lstStyle/>
          <a:p>
            <a:pPr algn="ctr"/>
            <a:r>
              <a:rPr lang="en-ZA" sz="4000" b="1" dirty="0" smtClean="0">
                <a:solidFill>
                  <a:schemeClr val="bg1"/>
                </a:solidFill>
                <a:effectLst>
                  <a:outerShdw blurRad="38100" dist="38100" dir="2700000" algn="tl">
                    <a:srgbClr val="000000">
                      <a:alpha val="43137"/>
                    </a:srgbClr>
                  </a:outerShdw>
                </a:effectLst>
              </a:rPr>
              <a:t>Conservation </a:t>
            </a:r>
            <a:r>
              <a:rPr lang="en-ZA" sz="4000" b="1" dirty="0">
                <a:solidFill>
                  <a:schemeClr val="bg1"/>
                </a:solidFill>
                <a:effectLst>
                  <a:outerShdw blurRad="38100" dist="38100" dir="2700000" algn="tl">
                    <a:srgbClr val="000000">
                      <a:alpha val="43137"/>
                    </a:srgbClr>
                  </a:outerShdw>
                </a:effectLst>
              </a:rPr>
              <a:t>of </a:t>
            </a:r>
            <a:r>
              <a:rPr lang="en-ZA" sz="4000" b="1" dirty="0" smtClean="0">
                <a:solidFill>
                  <a:schemeClr val="bg1"/>
                </a:solidFill>
                <a:effectLst>
                  <a:outerShdw blurRad="38100" dist="38100" dir="2700000" algn="tl">
                    <a:srgbClr val="000000">
                      <a:alpha val="43137"/>
                    </a:srgbClr>
                  </a:outerShdw>
                </a:effectLst>
              </a:rPr>
              <a:t>Seamounts with MPAs</a:t>
            </a:r>
          </a:p>
        </p:txBody>
      </p:sp>
      <p:sp>
        <p:nvSpPr>
          <p:cNvPr id="7" name="Rectangle 6"/>
          <p:cNvSpPr>
            <a:spLocks noChangeArrowheads="1"/>
          </p:cNvSpPr>
          <p:nvPr/>
        </p:nvSpPr>
        <p:spPr bwMode="auto">
          <a:xfrm>
            <a:off x="1" y="5029201"/>
            <a:ext cx="9144000" cy="1828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endParaRPr lang="en-US" alt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06673" y="5029202"/>
            <a:ext cx="4637328" cy="1814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1080" y="5190883"/>
            <a:ext cx="4470190" cy="1565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2989153" y="2256622"/>
            <a:ext cx="3192221" cy="1200329"/>
          </a:xfrm>
          <a:prstGeom prst="rect">
            <a:avLst/>
          </a:prstGeom>
          <a:noFill/>
        </p:spPr>
        <p:txBody>
          <a:bodyPr wrap="none" rtlCol="0">
            <a:spAutoFit/>
          </a:bodyPr>
          <a:lstStyle/>
          <a:p>
            <a:r>
              <a:rPr lang="en-US" sz="7200" b="1" dirty="0" smtClean="0">
                <a:solidFill>
                  <a:schemeClr val="bg1"/>
                </a:solidFill>
              </a:rPr>
              <a:t>Thanks!</a:t>
            </a:r>
            <a:endParaRPr lang="en-US" sz="7200" b="1" dirty="0">
              <a:solidFill>
                <a:schemeClr val="bg1"/>
              </a:solidFill>
            </a:endParaRPr>
          </a:p>
        </p:txBody>
      </p:sp>
      <p:sp>
        <p:nvSpPr>
          <p:cNvPr id="11" name="TextBox 10"/>
          <p:cNvSpPr txBox="1"/>
          <p:nvPr/>
        </p:nvSpPr>
        <p:spPr>
          <a:xfrm>
            <a:off x="1040157" y="1226660"/>
            <a:ext cx="7090211" cy="400110"/>
          </a:xfrm>
          <a:prstGeom prst="rect">
            <a:avLst/>
          </a:prstGeom>
          <a:noFill/>
        </p:spPr>
        <p:txBody>
          <a:bodyPr wrap="none" rtlCol="0">
            <a:spAutoFit/>
          </a:bodyPr>
          <a:lstStyle/>
          <a:p>
            <a:r>
              <a:rPr lang="en-ZA" sz="2000" i="1" dirty="0" smtClean="0">
                <a:solidFill>
                  <a:schemeClr val="bg1"/>
                </a:solidFill>
              </a:rPr>
              <a:t>Albrecht Götz, Sven Kerwath, Anthony Bernard and Toufiek Samaai</a:t>
            </a:r>
            <a:endParaRPr lang="en-US" sz="2000" i="1" dirty="0">
              <a:solidFill>
                <a:schemeClr val="bg1"/>
              </a:solidFill>
            </a:endParaRPr>
          </a:p>
        </p:txBody>
      </p:sp>
    </p:spTree>
    <p:extLst>
      <p:ext uri="{BB962C8B-B14F-4D97-AF65-F5344CB8AC3E}">
        <p14:creationId xmlns:p14="http://schemas.microsoft.com/office/powerpoint/2010/main" val="38292427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1895" y="233589"/>
            <a:ext cx="4060210" cy="646331"/>
          </a:xfrm>
          <a:prstGeom prst="rect">
            <a:avLst/>
          </a:prstGeom>
          <a:noFill/>
        </p:spPr>
        <p:txBody>
          <a:bodyPr wrap="square" rtlCol="0">
            <a:spAutoFit/>
          </a:bodyPr>
          <a:lstStyle/>
          <a:p>
            <a:r>
              <a:rPr lang="en-ZA" sz="3600" b="1" dirty="0" smtClean="0">
                <a:solidFill>
                  <a:schemeClr val="bg1"/>
                </a:solidFill>
                <a:effectLst>
                  <a:outerShdw blurRad="38100" dist="38100" dir="2700000" algn="tl">
                    <a:srgbClr val="000000">
                      <a:alpha val="43137"/>
                    </a:srgbClr>
                  </a:outerShdw>
                </a:effectLst>
              </a:rPr>
              <a:t>Origin – Seamounts</a:t>
            </a:r>
          </a:p>
        </p:txBody>
      </p:sp>
      <p:pic>
        <p:nvPicPr>
          <p:cNvPr id="5" name="Picture 4"/>
          <p:cNvPicPr>
            <a:picLocks noChangeAspect="1"/>
          </p:cNvPicPr>
          <p:nvPr/>
        </p:nvPicPr>
        <p:blipFill>
          <a:blip r:embed="rId3"/>
          <a:stretch>
            <a:fillRect/>
          </a:stretch>
        </p:blipFill>
        <p:spPr>
          <a:xfrm>
            <a:off x="0" y="1373728"/>
            <a:ext cx="9144000" cy="5026910"/>
          </a:xfrm>
          <a:prstGeom prst="rect">
            <a:avLst/>
          </a:prstGeom>
        </p:spPr>
      </p:pic>
    </p:spTree>
    <p:extLst>
      <p:ext uri="{BB962C8B-B14F-4D97-AF65-F5344CB8AC3E}">
        <p14:creationId xmlns:p14="http://schemas.microsoft.com/office/powerpoint/2010/main" val="41364595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7829" y="1537096"/>
            <a:ext cx="5682076" cy="2677656"/>
          </a:xfrm>
          <a:prstGeom prst="rect">
            <a:avLst/>
          </a:prstGeom>
          <a:noFill/>
        </p:spPr>
        <p:txBody>
          <a:bodyPr wrap="square" rtlCol="0">
            <a:spAutoFit/>
          </a:bodyPr>
          <a:lstStyle/>
          <a:p>
            <a:pPr marL="342900" indent="-342900">
              <a:buFont typeface="Arial" panose="020B0604020202020204" pitchFamily="34" charset="0"/>
              <a:buChar char="•"/>
            </a:pPr>
            <a:r>
              <a:rPr lang="en-ZA" sz="2400" dirty="0" smtClean="0">
                <a:solidFill>
                  <a:schemeClr val="bg1"/>
                </a:solidFill>
              </a:rPr>
              <a:t>Global distribution</a:t>
            </a:r>
          </a:p>
          <a:p>
            <a:pPr marL="342900" indent="-342900">
              <a:buFont typeface="Arial" panose="020B0604020202020204" pitchFamily="34" charset="0"/>
              <a:buChar char="•"/>
            </a:pPr>
            <a:r>
              <a:rPr lang="en-ZA" sz="2400" dirty="0" smtClean="0">
                <a:solidFill>
                  <a:schemeClr val="bg1"/>
                </a:solidFill>
              </a:rPr>
              <a:t>Considered a biome</a:t>
            </a:r>
          </a:p>
          <a:p>
            <a:pPr marL="342900" indent="-342900">
              <a:buFont typeface="Arial" panose="020B0604020202020204" pitchFamily="34" charset="0"/>
              <a:buChar char="•"/>
            </a:pPr>
            <a:r>
              <a:rPr lang="en-ZA" sz="2400" dirty="0" smtClean="0">
                <a:solidFill>
                  <a:schemeClr val="bg1"/>
                </a:solidFill>
              </a:rPr>
              <a:t>Size of Australia or the rainforest biome</a:t>
            </a:r>
          </a:p>
          <a:p>
            <a:pPr marL="342900" indent="-342900">
              <a:buFont typeface="Arial" panose="020B0604020202020204" pitchFamily="34" charset="0"/>
              <a:buChar char="•"/>
            </a:pPr>
            <a:r>
              <a:rPr lang="en-ZA" sz="2400" dirty="0" smtClean="0">
                <a:solidFill>
                  <a:schemeClr val="bg1"/>
                </a:solidFill>
              </a:rPr>
              <a:t>Most under-sampled biome</a:t>
            </a:r>
          </a:p>
          <a:p>
            <a:pPr marL="342900" indent="-342900">
              <a:buFont typeface="Arial" panose="020B0604020202020204" pitchFamily="34" charset="0"/>
              <a:buChar char="•"/>
            </a:pPr>
            <a:r>
              <a:rPr lang="en-ZA" sz="2400" dirty="0" smtClean="0">
                <a:solidFill>
                  <a:schemeClr val="bg1"/>
                </a:solidFill>
              </a:rPr>
              <a:t>Targeted by offshore fisheries</a:t>
            </a:r>
          </a:p>
          <a:p>
            <a:pPr marL="342900" indent="-342900">
              <a:buFont typeface="Arial" panose="020B0604020202020204" pitchFamily="34" charset="0"/>
              <a:buChar char="•"/>
            </a:pPr>
            <a:endParaRPr lang="en-ZA" sz="2400" dirty="0" smtClean="0">
              <a:solidFill>
                <a:schemeClr val="bg1"/>
              </a:solidFill>
            </a:endParaRPr>
          </a:p>
          <a:p>
            <a:pPr marL="342900" indent="-342900">
              <a:buFont typeface="Arial" panose="020B0604020202020204" pitchFamily="34" charset="0"/>
              <a:buChar char="•"/>
            </a:pPr>
            <a:endParaRPr lang="en-ZA" sz="2400" dirty="0" smtClean="0">
              <a:solidFill>
                <a:schemeClr val="bg1"/>
              </a:solidFill>
            </a:endParaRPr>
          </a:p>
        </p:txBody>
      </p:sp>
      <p:pic>
        <p:nvPicPr>
          <p:cNvPr id="1026" name="Picture 2" descr="Seamount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5257" y="4214752"/>
            <a:ext cx="4882903" cy="2424137"/>
          </a:xfrm>
          <a:prstGeom prst="rect">
            <a:avLst/>
          </a:prstGeom>
          <a:noFill/>
          <a:ln w="44450">
            <a:solidFill>
              <a:schemeClr val="bg1"/>
            </a:solidFill>
          </a:ln>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154" y="4215690"/>
            <a:ext cx="3532094" cy="2427082"/>
          </a:xfrm>
          <a:prstGeom prst="rect">
            <a:avLst/>
          </a:prstGeom>
          <a:noFill/>
          <a:ln w="44450">
            <a:solidFill>
              <a:schemeClr val="bg1"/>
            </a:solidFill>
          </a:ln>
        </p:spPr>
      </p:pic>
      <p:sp>
        <p:nvSpPr>
          <p:cNvPr id="3" name="TextBox 2"/>
          <p:cNvSpPr txBox="1"/>
          <p:nvPr/>
        </p:nvSpPr>
        <p:spPr>
          <a:xfrm>
            <a:off x="2216221" y="226087"/>
            <a:ext cx="6520081" cy="646331"/>
          </a:xfrm>
          <a:prstGeom prst="rect">
            <a:avLst/>
          </a:prstGeom>
          <a:noFill/>
        </p:spPr>
        <p:txBody>
          <a:bodyPr wrap="square" rtlCol="0">
            <a:spAutoFit/>
          </a:bodyPr>
          <a:lstStyle/>
          <a:p>
            <a:r>
              <a:rPr lang="en-ZA" sz="3600" b="1" dirty="0" smtClean="0">
                <a:solidFill>
                  <a:schemeClr val="bg1"/>
                </a:solidFill>
                <a:effectLst>
                  <a:outerShdw blurRad="38100" dist="38100" dir="2700000" algn="tl">
                    <a:srgbClr val="000000">
                      <a:alpha val="43137"/>
                    </a:srgbClr>
                  </a:outerShdw>
                </a:effectLst>
              </a:rPr>
              <a:t>Importance - Seamounts</a:t>
            </a:r>
          </a:p>
        </p:txBody>
      </p:sp>
    </p:spTree>
    <p:extLst>
      <p:ext uri="{BB962C8B-B14F-4D97-AF65-F5344CB8AC3E}">
        <p14:creationId xmlns:p14="http://schemas.microsoft.com/office/powerpoint/2010/main" val="37030946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1956122" y="4896091"/>
            <a:ext cx="1562582" cy="1099595"/>
          </a:xfrm>
          <a:custGeom>
            <a:avLst/>
            <a:gdLst>
              <a:gd name="connsiteX0" fmla="*/ 1562582 w 1562582"/>
              <a:gd name="connsiteY0" fmla="*/ 1088020 h 1099595"/>
              <a:gd name="connsiteX1" fmla="*/ 1481559 w 1562582"/>
              <a:gd name="connsiteY1" fmla="*/ 1018572 h 1099595"/>
              <a:gd name="connsiteX2" fmla="*/ 1458410 w 1562582"/>
              <a:gd name="connsiteY2" fmla="*/ 879676 h 1099595"/>
              <a:gd name="connsiteX3" fmla="*/ 1354237 w 1562582"/>
              <a:gd name="connsiteY3" fmla="*/ 775504 h 1099595"/>
              <a:gd name="connsiteX4" fmla="*/ 1365812 w 1562582"/>
              <a:gd name="connsiteY4" fmla="*/ 601884 h 1099595"/>
              <a:gd name="connsiteX5" fmla="*/ 1377387 w 1562582"/>
              <a:gd name="connsiteY5" fmla="*/ 462987 h 1099595"/>
              <a:gd name="connsiteX6" fmla="*/ 1342663 w 1562582"/>
              <a:gd name="connsiteY6" fmla="*/ 289367 h 1099595"/>
              <a:gd name="connsiteX7" fmla="*/ 1261640 w 1562582"/>
              <a:gd name="connsiteY7" fmla="*/ 196770 h 1099595"/>
              <a:gd name="connsiteX8" fmla="*/ 1203767 w 1562582"/>
              <a:gd name="connsiteY8" fmla="*/ 104172 h 1099595"/>
              <a:gd name="connsiteX9" fmla="*/ 1076445 w 1562582"/>
              <a:gd name="connsiteY9" fmla="*/ 23150 h 1099595"/>
              <a:gd name="connsiteX10" fmla="*/ 891250 w 1562582"/>
              <a:gd name="connsiteY10" fmla="*/ 0 h 1099595"/>
              <a:gd name="connsiteX11" fmla="*/ 821802 w 1562582"/>
              <a:gd name="connsiteY11" fmla="*/ 46299 h 1099595"/>
              <a:gd name="connsiteX12" fmla="*/ 729205 w 1562582"/>
              <a:gd name="connsiteY12" fmla="*/ 34724 h 1099595"/>
              <a:gd name="connsiteX13" fmla="*/ 590308 w 1562582"/>
              <a:gd name="connsiteY13" fmla="*/ 92598 h 1099595"/>
              <a:gd name="connsiteX14" fmla="*/ 567159 w 1562582"/>
              <a:gd name="connsiteY14" fmla="*/ 219919 h 1099595"/>
              <a:gd name="connsiteX15" fmla="*/ 486136 w 1562582"/>
              <a:gd name="connsiteY15" fmla="*/ 289367 h 1099595"/>
              <a:gd name="connsiteX16" fmla="*/ 370389 w 1562582"/>
              <a:gd name="connsiteY16" fmla="*/ 381965 h 1099595"/>
              <a:gd name="connsiteX17" fmla="*/ 370389 w 1562582"/>
              <a:gd name="connsiteY17" fmla="*/ 381965 h 1099595"/>
              <a:gd name="connsiteX18" fmla="*/ 324091 w 1562582"/>
              <a:gd name="connsiteY18" fmla="*/ 625033 h 1099595"/>
              <a:gd name="connsiteX19" fmla="*/ 300941 w 1562582"/>
              <a:gd name="connsiteY19" fmla="*/ 752355 h 1099595"/>
              <a:gd name="connsiteX20" fmla="*/ 266217 w 1562582"/>
              <a:gd name="connsiteY20" fmla="*/ 879676 h 1099595"/>
              <a:gd name="connsiteX21" fmla="*/ 185194 w 1562582"/>
              <a:gd name="connsiteY21" fmla="*/ 995423 h 1099595"/>
              <a:gd name="connsiteX22" fmla="*/ 57873 w 1562582"/>
              <a:gd name="connsiteY22" fmla="*/ 1064871 h 1099595"/>
              <a:gd name="connsiteX23" fmla="*/ 0 w 1562582"/>
              <a:gd name="connsiteY23" fmla="*/ 1099595 h 1099595"/>
              <a:gd name="connsiteX24" fmla="*/ 1562582 w 1562582"/>
              <a:gd name="connsiteY24" fmla="*/ 1088020 h 109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62582" h="1099595">
                <a:moveTo>
                  <a:pt x="1562582" y="1088020"/>
                </a:moveTo>
                <a:lnTo>
                  <a:pt x="1481559" y="1018572"/>
                </a:lnTo>
                <a:lnTo>
                  <a:pt x="1458410" y="879676"/>
                </a:lnTo>
                <a:lnTo>
                  <a:pt x="1354237" y="775504"/>
                </a:lnTo>
                <a:lnTo>
                  <a:pt x="1365812" y="601884"/>
                </a:lnTo>
                <a:lnTo>
                  <a:pt x="1377387" y="462987"/>
                </a:lnTo>
                <a:lnTo>
                  <a:pt x="1342663" y="289367"/>
                </a:lnTo>
                <a:lnTo>
                  <a:pt x="1261640" y="196770"/>
                </a:lnTo>
                <a:lnTo>
                  <a:pt x="1203767" y="104172"/>
                </a:lnTo>
                <a:lnTo>
                  <a:pt x="1076445" y="23150"/>
                </a:lnTo>
                <a:lnTo>
                  <a:pt x="891250" y="0"/>
                </a:lnTo>
                <a:lnTo>
                  <a:pt x="821802" y="46299"/>
                </a:lnTo>
                <a:lnTo>
                  <a:pt x="729205" y="34724"/>
                </a:lnTo>
                <a:lnTo>
                  <a:pt x="590308" y="92598"/>
                </a:lnTo>
                <a:lnTo>
                  <a:pt x="567159" y="219919"/>
                </a:lnTo>
                <a:lnTo>
                  <a:pt x="486136" y="289367"/>
                </a:lnTo>
                <a:lnTo>
                  <a:pt x="370389" y="381965"/>
                </a:lnTo>
                <a:lnTo>
                  <a:pt x="370389" y="381965"/>
                </a:lnTo>
                <a:lnTo>
                  <a:pt x="324091" y="625033"/>
                </a:lnTo>
                <a:lnTo>
                  <a:pt x="300941" y="752355"/>
                </a:lnTo>
                <a:lnTo>
                  <a:pt x="266217" y="879676"/>
                </a:lnTo>
                <a:lnTo>
                  <a:pt x="185194" y="995423"/>
                </a:lnTo>
                <a:lnTo>
                  <a:pt x="57873" y="1064871"/>
                </a:lnTo>
                <a:lnTo>
                  <a:pt x="0" y="1099595"/>
                </a:lnTo>
                <a:lnTo>
                  <a:pt x="1562582" y="1088020"/>
                </a:lnTo>
                <a:close/>
              </a:path>
            </a:pathLst>
          </a:custGeom>
          <a:solidFill>
            <a:schemeClr val="bg1">
              <a:lumMod val="50000"/>
            </a:schemeClr>
          </a:solidFill>
          <a:ln w="317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2268638" y="5354960"/>
            <a:ext cx="972273" cy="640726"/>
          </a:xfrm>
          <a:custGeom>
            <a:avLst/>
            <a:gdLst>
              <a:gd name="connsiteX0" fmla="*/ 0 w 972273"/>
              <a:gd name="connsiteY0" fmla="*/ 717630 h 717630"/>
              <a:gd name="connsiteX1" fmla="*/ 0 w 972273"/>
              <a:gd name="connsiteY1" fmla="*/ 717630 h 717630"/>
              <a:gd name="connsiteX2" fmla="*/ 196770 w 972273"/>
              <a:gd name="connsiteY2" fmla="*/ 717630 h 717630"/>
              <a:gd name="connsiteX3" fmla="*/ 972273 w 972273"/>
              <a:gd name="connsiteY3" fmla="*/ 717630 h 717630"/>
              <a:gd name="connsiteX4" fmla="*/ 937549 w 972273"/>
              <a:gd name="connsiteY4" fmla="*/ 567159 h 717630"/>
              <a:gd name="connsiteX5" fmla="*/ 833377 w 972273"/>
              <a:gd name="connsiteY5" fmla="*/ 381964 h 717630"/>
              <a:gd name="connsiteX6" fmla="*/ 821803 w 972273"/>
              <a:gd name="connsiteY6" fmla="*/ 104172 h 717630"/>
              <a:gd name="connsiteX7" fmla="*/ 694481 w 972273"/>
              <a:gd name="connsiteY7" fmla="*/ 0 h 717630"/>
              <a:gd name="connsiteX8" fmla="*/ 451413 w 972273"/>
              <a:gd name="connsiteY8" fmla="*/ 69448 h 717630"/>
              <a:gd name="connsiteX9" fmla="*/ 324091 w 972273"/>
              <a:gd name="connsiteY9" fmla="*/ 312516 h 717630"/>
              <a:gd name="connsiteX10" fmla="*/ 243068 w 972273"/>
              <a:gd name="connsiteY10" fmla="*/ 486136 h 717630"/>
              <a:gd name="connsiteX11" fmla="*/ 231494 w 972273"/>
              <a:gd name="connsiteY11" fmla="*/ 613458 h 717630"/>
              <a:gd name="connsiteX12" fmla="*/ 0 w 972273"/>
              <a:gd name="connsiteY12" fmla="*/ 717630 h 71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2273" h="717630">
                <a:moveTo>
                  <a:pt x="0" y="717630"/>
                </a:moveTo>
                <a:lnTo>
                  <a:pt x="0" y="717630"/>
                </a:lnTo>
                <a:lnTo>
                  <a:pt x="196770" y="717630"/>
                </a:lnTo>
                <a:lnTo>
                  <a:pt x="972273" y="717630"/>
                </a:lnTo>
                <a:lnTo>
                  <a:pt x="937549" y="567159"/>
                </a:lnTo>
                <a:lnTo>
                  <a:pt x="833377" y="381964"/>
                </a:lnTo>
                <a:lnTo>
                  <a:pt x="821803" y="104172"/>
                </a:lnTo>
                <a:lnTo>
                  <a:pt x="694481" y="0"/>
                </a:lnTo>
                <a:lnTo>
                  <a:pt x="451413" y="69448"/>
                </a:lnTo>
                <a:lnTo>
                  <a:pt x="324091" y="312516"/>
                </a:lnTo>
                <a:lnTo>
                  <a:pt x="243068" y="486136"/>
                </a:lnTo>
                <a:lnTo>
                  <a:pt x="231494" y="613458"/>
                </a:lnTo>
                <a:lnTo>
                  <a:pt x="0" y="717630"/>
                </a:lnTo>
                <a:close/>
              </a:path>
            </a:pathLst>
          </a:custGeom>
          <a:solidFill>
            <a:schemeClr val="bg1">
              <a:lumMod val="50000"/>
            </a:schemeClr>
          </a:solidFill>
          <a:ln w="41275">
            <a:solidFill>
              <a:schemeClr val="tx1">
                <a:lumMod val="65000"/>
                <a:lumOff val="35000"/>
                <a:alpha val="44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29205" y="1473835"/>
            <a:ext cx="7831215" cy="1846659"/>
          </a:xfrm>
          <a:prstGeom prst="rect">
            <a:avLst/>
          </a:prstGeom>
          <a:noFill/>
        </p:spPr>
        <p:txBody>
          <a:bodyPr wrap="square" rtlCol="0">
            <a:spAutoFit/>
          </a:bodyPr>
          <a:lstStyle/>
          <a:p>
            <a:pPr marL="342900" indent="-342900">
              <a:buFont typeface="Arial" panose="020B0604020202020204" pitchFamily="34" charset="0"/>
              <a:buChar char="•"/>
            </a:pPr>
            <a:r>
              <a:rPr lang="en-ZA" sz="2000" dirty="0">
                <a:solidFill>
                  <a:schemeClr val="bg1"/>
                </a:solidFill>
              </a:rPr>
              <a:t>Nutrient-rich </a:t>
            </a:r>
            <a:r>
              <a:rPr lang="en-ZA" sz="2000" dirty="0" smtClean="0">
                <a:solidFill>
                  <a:schemeClr val="bg1"/>
                </a:solidFill>
              </a:rPr>
              <a:t>upwelling may support higher productivity at seamounts compared to abyssal/open water surroundings</a:t>
            </a:r>
          </a:p>
          <a:p>
            <a:endParaRPr lang="en-ZA" sz="700" dirty="0" smtClean="0">
              <a:solidFill>
                <a:schemeClr val="bg1"/>
              </a:solidFill>
            </a:endParaRPr>
          </a:p>
          <a:p>
            <a:pPr marL="342900" indent="-342900">
              <a:buFont typeface="Arial" panose="020B0604020202020204" pitchFamily="34" charset="0"/>
              <a:buChar char="•"/>
            </a:pPr>
            <a:r>
              <a:rPr lang="en-ZA" sz="2000" dirty="0">
                <a:solidFill>
                  <a:schemeClr val="bg1"/>
                </a:solidFill>
              </a:rPr>
              <a:t>Current amplification </a:t>
            </a:r>
            <a:r>
              <a:rPr lang="en-ZA" sz="2000" dirty="0" smtClean="0">
                <a:solidFill>
                  <a:schemeClr val="bg1"/>
                </a:solidFill>
              </a:rPr>
              <a:t>benefits </a:t>
            </a:r>
            <a:r>
              <a:rPr lang="en-ZA" sz="2000" dirty="0">
                <a:solidFill>
                  <a:schemeClr val="bg1"/>
                </a:solidFill>
              </a:rPr>
              <a:t>resident </a:t>
            </a:r>
            <a:r>
              <a:rPr lang="en-ZA" sz="2000" dirty="0" smtClean="0">
                <a:solidFill>
                  <a:schemeClr val="bg1"/>
                </a:solidFill>
              </a:rPr>
              <a:t>animals</a:t>
            </a:r>
          </a:p>
          <a:p>
            <a:endParaRPr lang="en-ZA" sz="800" dirty="0">
              <a:solidFill>
                <a:schemeClr val="bg1"/>
              </a:solidFill>
            </a:endParaRPr>
          </a:p>
          <a:p>
            <a:pPr marL="342900" indent="-342900">
              <a:buFont typeface="Arial" panose="020B0604020202020204" pitchFamily="34" charset="0"/>
              <a:buChar char="•"/>
            </a:pPr>
            <a:r>
              <a:rPr lang="en-ZA" sz="2000" dirty="0" smtClean="0">
                <a:solidFill>
                  <a:schemeClr val="bg1"/>
                </a:solidFill>
              </a:rPr>
              <a:t>Taylor Column increases residency time of plankton bloom</a:t>
            </a:r>
          </a:p>
          <a:p>
            <a:pPr marL="342900" indent="-342900">
              <a:buFont typeface="Arial" panose="020B0604020202020204" pitchFamily="34" charset="0"/>
              <a:buChar char="•"/>
            </a:pPr>
            <a:endParaRPr lang="en-ZA" sz="2000" dirty="0" smtClean="0">
              <a:solidFill>
                <a:schemeClr val="bg1"/>
              </a:solidFill>
            </a:endParaRPr>
          </a:p>
        </p:txBody>
      </p:sp>
      <p:sp>
        <p:nvSpPr>
          <p:cNvPr id="3" name="TextBox 2"/>
          <p:cNvSpPr txBox="1"/>
          <p:nvPr/>
        </p:nvSpPr>
        <p:spPr>
          <a:xfrm>
            <a:off x="1727604" y="275375"/>
            <a:ext cx="5460274" cy="646331"/>
          </a:xfrm>
          <a:prstGeom prst="rect">
            <a:avLst/>
          </a:prstGeom>
          <a:noFill/>
        </p:spPr>
        <p:txBody>
          <a:bodyPr wrap="square" rtlCol="0">
            <a:spAutoFit/>
          </a:bodyPr>
          <a:lstStyle/>
          <a:p>
            <a:r>
              <a:rPr lang="en-ZA" sz="3600" b="1" dirty="0" smtClean="0">
                <a:solidFill>
                  <a:schemeClr val="bg1"/>
                </a:solidFill>
                <a:effectLst>
                  <a:outerShdw blurRad="38100" dist="38100" dir="2700000" algn="tl">
                    <a:srgbClr val="000000">
                      <a:alpha val="43137"/>
                    </a:srgbClr>
                  </a:outerShdw>
                </a:effectLst>
              </a:rPr>
              <a:t>Oceanography - Seamounts</a:t>
            </a:r>
          </a:p>
        </p:txBody>
      </p:sp>
      <p:cxnSp>
        <p:nvCxnSpPr>
          <p:cNvPr id="18" name="Curved Connector 17"/>
          <p:cNvCxnSpPr/>
          <p:nvPr/>
        </p:nvCxnSpPr>
        <p:spPr>
          <a:xfrm flipV="1">
            <a:off x="2095018" y="4787789"/>
            <a:ext cx="462988" cy="345154"/>
          </a:xfrm>
          <a:prstGeom prst="curvedConnector3">
            <a:avLst>
              <a:gd name="adj1" fmla="val 65000"/>
            </a:avLst>
          </a:prstGeom>
          <a:ln w="317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Freeform 18"/>
          <p:cNvSpPr/>
          <p:nvPr/>
        </p:nvSpPr>
        <p:spPr>
          <a:xfrm rot="21290984">
            <a:off x="2582996" y="4729983"/>
            <a:ext cx="324092" cy="46968"/>
          </a:xfrm>
          <a:custGeom>
            <a:avLst/>
            <a:gdLst>
              <a:gd name="connsiteX0" fmla="*/ 0 w 324092"/>
              <a:gd name="connsiteY0" fmla="*/ 46968 h 46968"/>
              <a:gd name="connsiteX1" fmla="*/ 150471 w 324092"/>
              <a:gd name="connsiteY1" fmla="*/ 669 h 46968"/>
              <a:gd name="connsiteX2" fmla="*/ 324092 w 324092"/>
              <a:gd name="connsiteY2" fmla="*/ 23818 h 46968"/>
            </a:gdLst>
            <a:ahLst/>
            <a:cxnLst>
              <a:cxn ang="0">
                <a:pos x="connsiteX0" y="connsiteY0"/>
              </a:cxn>
              <a:cxn ang="0">
                <a:pos x="connsiteX1" y="connsiteY1"/>
              </a:cxn>
              <a:cxn ang="0">
                <a:pos x="connsiteX2" y="connsiteY2"/>
              </a:cxn>
            </a:cxnLst>
            <a:rect l="l" t="t" r="r" b="b"/>
            <a:pathLst>
              <a:path w="324092" h="46968">
                <a:moveTo>
                  <a:pt x="0" y="46968"/>
                </a:moveTo>
                <a:cubicBezTo>
                  <a:pt x="48228" y="25747"/>
                  <a:pt x="96456" y="4527"/>
                  <a:pt x="150471" y="669"/>
                </a:cubicBezTo>
                <a:cubicBezTo>
                  <a:pt x="204486" y="-3189"/>
                  <a:pt x="264289" y="10314"/>
                  <a:pt x="324092" y="23818"/>
                </a:cubicBezTo>
              </a:path>
            </a:pathLst>
          </a:custGeom>
          <a:noFill/>
          <a:ln w="31750">
            <a:solidFill>
              <a:schemeClr val="accent1">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rot="1687952">
            <a:off x="2918232" y="4769873"/>
            <a:ext cx="324092" cy="46968"/>
          </a:xfrm>
          <a:custGeom>
            <a:avLst/>
            <a:gdLst>
              <a:gd name="connsiteX0" fmla="*/ 0 w 324092"/>
              <a:gd name="connsiteY0" fmla="*/ 46968 h 46968"/>
              <a:gd name="connsiteX1" fmla="*/ 150471 w 324092"/>
              <a:gd name="connsiteY1" fmla="*/ 669 h 46968"/>
              <a:gd name="connsiteX2" fmla="*/ 324092 w 324092"/>
              <a:gd name="connsiteY2" fmla="*/ 23818 h 46968"/>
            </a:gdLst>
            <a:ahLst/>
            <a:cxnLst>
              <a:cxn ang="0">
                <a:pos x="connsiteX0" y="connsiteY0"/>
              </a:cxn>
              <a:cxn ang="0">
                <a:pos x="connsiteX1" y="connsiteY1"/>
              </a:cxn>
              <a:cxn ang="0">
                <a:pos x="connsiteX2" y="connsiteY2"/>
              </a:cxn>
            </a:cxnLst>
            <a:rect l="l" t="t" r="r" b="b"/>
            <a:pathLst>
              <a:path w="324092" h="46968">
                <a:moveTo>
                  <a:pt x="0" y="46968"/>
                </a:moveTo>
                <a:cubicBezTo>
                  <a:pt x="48228" y="25747"/>
                  <a:pt x="96456" y="4527"/>
                  <a:pt x="150471" y="669"/>
                </a:cubicBezTo>
                <a:cubicBezTo>
                  <a:pt x="204486" y="-3189"/>
                  <a:pt x="264289" y="10314"/>
                  <a:pt x="324092" y="23818"/>
                </a:cubicBezTo>
              </a:path>
            </a:pathLst>
          </a:custGeom>
          <a:noFill/>
          <a:ln w="31750">
            <a:solidFill>
              <a:schemeClr val="accent1">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699359" y="5089400"/>
            <a:ext cx="1365813" cy="45719"/>
          </a:xfrm>
          <a:custGeom>
            <a:avLst/>
            <a:gdLst>
              <a:gd name="connsiteX0" fmla="*/ 0 w 1365813"/>
              <a:gd name="connsiteY0" fmla="*/ 11689 h 34838"/>
              <a:gd name="connsiteX1" fmla="*/ 555585 w 1365813"/>
              <a:gd name="connsiteY1" fmla="*/ 23264 h 34838"/>
              <a:gd name="connsiteX2" fmla="*/ 1145894 w 1365813"/>
              <a:gd name="connsiteY2" fmla="*/ 114 h 34838"/>
              <a:gd name="connsiteX3" fmla="*/ 1365813 w 1365813"/>
              <a:gd name="connsiteY3" fmla="*/ 34838 h 34838"/>
            </a:gdLst>
            <a:ahLst/>
            <a:cxnLst>
              <a:cxn ang="0">
                <a:pos x="connsiteX0" y="connsiteY0"/>
              </a:cxn>
              <a:cxn ang="0">
                <a:pos x="connsiteX1" y="connsiteY1"/>
              </a:cxn>
              <a:cxn ang="0">
                <a:pos x="connsiteX2" y="connsiteY2"/>
              </a:cxn>
              <a:cxn ang="0">
                <a:pos x="connsiteX3" y="connsiteY3"/>
              </a:cxn>
            </a:cxnLst>
            <a:rect l="l" t="t" r="r" b="b"/>
            <a:pathLst>
              <a:path w="1365813" h="34838">
                <a:moveTo>
                  <a:pt x="0" y="11689"/>
                </a:moveTo>
                <a:cubicBezTo>
                  <a:pt x="182301" y="18441"/>
                  <a:pt x="364603" y="25193"/>
                  <a:pt x="555585" y="23264"/>
                </a:cubicBezTo>
                <a:cubicBezTo>
                  <a:pt x="746567" y="21335"/>
                  <a:pt x="1010856" y="-1815"/>
                  <a:pt x="1145894" y="114"/>
                </a:cubicBezTo>
                <a:cubicBezTo>
                  <a:pt x="1280932" y="2043"/>
                  <a:pt x="1323372" y="18440"/>
                  <a:pt x="1365813" y="34838"/>
                </a:cubicBezTo>
              </a:path>
            </a:pathLst>
          </a:custGeom>
          <a:noFill/>
          <a:ln w="31750">
            <a:solidFill>
              <a:schemeClr val="accent1">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Curved Connector 24"/>
          <p:cNvCxnSpPr/>
          <p:nvPr/>
        </p:nvCxnSpPr>
        <p:spPr>
          <a:xfrm flipV="1">
            <a:off x="2095018" y="4510736"/>
            <a:ext cx="590911" cy="242469"/>
          </a:xfrm>
          <a:prstGeom prst="curvedConnector3">
            <a:avLst>
              <a:gd name="adj1" fmla="val 34330"/>
            </a:avLst>
          </a:prstGeom>
          <a:ln w="317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Freeform 26"/>
          <p:cNvSpPr/>
          <p:nvPr/>
        </p:nvSpPr>
        <p:spPr>
          <a:xfrm rot="313429">
            <a:off x="2741669" y="4455592"/>
            <a:ext cx="324092" cy="50547"/>
          </a:xfrm>
          <a:custGeom>
            <a:avLst/>
            <a:gdLst>
              <a:gd name="connsiteX0" fmla="*/ 0 w 324092"/>
              <a:gd name="connsiteY0" fmla="*/ 46968 h 46968"/>
              <a:gd name="connsiteX1" fmla="*/ 150471 w 324092"/>
              <a:gd name="connsiteY1" fmla="*/ 669 h 46968"/>
              <a:gd name="connsiteX2" fmla="*/ 324092 w 324092"/>
              <a:gd name="connsiteY2" fmla="*/ 23818 h 46968"/>
            </a:gdLst>
            <a:ahLst/>
            <a:cxnLst>
              <a:cxn ang="0">
                <a:pos x="connsiteX0" y="connsiteY0"/>
              </a:cxn>
              <a:cxn ang="0">
                <a:pos x="connsiteX1" y="connsiteY1"/>
              </a:cxn>
              <a:cxn ang="0">
                <a:pos x="connsiteX2" y="connsiteY2"/>
              </a:cxn>
            </a:cxnLst>
            <a:rect l="l" t="t" r="r" b="b"/>
            <a:pathLst>
              <a:path w="324092" h="46968">
                <a:moveTo>
                  <a:pt x="0" y="46968"/>
                </a:moveTo>
                <a:cubicBezTo>
                  <a:pt x="48228" y="25747"/>
                  <a:pt x="96456" y="4527"/>
                  <a:pt x="150471" y="669"/>
                </a:cubicBezTo>
                <a:cubicBezTo>
                  <a:pt x="204486" y="-3189"/>
                  <a:pt x="264289" y="10314"/>
                  <a:pt x="324092" y="23818"/>
                </a:cubicBezTo>
              </a:path>
            </a:pathLst>
          </a:custGeom>
          <a:noFill/>
          <a:ln w="31750">
            <a:solidFill>
              <a:schemeClr val="accent1">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flipV="1">
            <a:off x="699359" y="4743807"/>
            <a:ext cx="1365813" cy="45719"/>
          </a:xfrm>
          <a:custGeom>
            <a:avLst/>
            <a:gdLst>
              <a:gd name="connsiteX0" fmla="*/ 0 w 1365813"/>
              <a:gd name="connsiteY0" fmla="*/ 11689 h 34838"/>
              <a:gd name="connsiteX1" fmla="*/ 555585 w 1365813"/>
              <a:gd name="connsiteY1" fmla="*/ 23264 h 34838"/>
              <a:gd name="connsiteX2" fmla="*/ 1145894 w 1365813"/>
              <a:gd name="connsiteY2" fmla="*/ 114 h 34838"/>
              <a:gd name="connsiteX3" fmla="*/ 1365813 w 1365813"/>
              <a:gd name="connsiteY3" fmla="*/ 34838 h 34838"/>
            </a:gdLst>
            <a:ahLst/>
            <a:cxnLst>
              <a:cxn ang="0">
                <a:pos x="connsiteX0" y="connsiteY0"/>
              </a:cxn>
              <a:cxn ang="0">
                <a:pos x="connsiteX1" y="connsiteY1"/>
              </a:cxn>
              <a:cxn ang="0">
                <a:pos x="connsiteX2" y="connsiteY2"/>
              </a:cxn>
              <a:cxn ang="0">
                <a:pos x="connsiteX3" y="connsiteY3"/>
              </a:cxn>
            </a:cxnLst>
            <a:rect l="l" t="t" r="r" b="b"/>
            <a:pathLst>
              <a:path w="1365813" h="34838">
                <a:moveTo>
                  <a:pt x="0" y="11689"/>
                </a:moveTo>
                <a:cubicBezTo>
                  <a:pt x="182301" y="18441"/>
                  <a:pt x="364603" y="25193"/>
                  <a:pt x="555585" y="23264"/>
                </a:cubicBezTo>
                <a:cubicBezTo>
                  <a:pt x="746567" y="21335"/>
                  <a:pt x="1010856" y="-1815"/>
                  <a:pt x="1145894" y="114"/>
                </a:cubicBezTo>
                <a:cubicBezTo>
                  <a:pt x="1280932" y="2043"/>
                  <a:pt x="1323372" y="18440"/>
                  <a:pt x="1365813" y="34838"/>
                </a:cubicBezTo>
              </a:path>
            </a:pathLst>
          </a:custGeom>
          <a:noFill/>
          <a:ln w="31750">
            <a:solidFill>
              <a:schemeClr val="accent1">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flipV="1">
            <a:off x="3602550" y="4685726"/>
            <a:ext cx="1365813" cy="45719"/>
          </a:xfrm>
          <a:custGeom>
            <a:avLst/>
            <a:gdLst>
              <a:gd name="connsiteX0" fmla="*/ 0 w 1365813"/>
              <a:gd name="connsiteY0" fmla="*/ 11689 h 34838"/>
              <a:gd name="connsiteX1" fmla="*/ 555585 w 1365813"/>
              <a:gd name="connsiteY1" fmla="*/ 23264 h 34838"/>
              <a:gd name="connsiteX2" fmla="*/ 1145894 w 1365813"/>
              <a:gd name="connsiteY2" fmla="*/ 114 h 34838"/>
              <a:gd name="connsiteX3" fmla="*/ 1365813 w 1365813"/>
              <a:gd name="connsiteY3" fmla="*/ 34838 h 34838"/>
            </a:gdLst>
            <a:ahLst/>
            <a:cxnLst>
              <a:cxn ang="0">
                <a:pos x="connsiteX0" y="connsiteY0"/>
              </a:cxn>
              <a:cxn ang="0">
                <a:pos x="connsiteX1" y="connsiteY1"/>
              </a:cxn>
              <a:cxn ang="0">
                <a:pos x="connsiteX2" y="connsiteY2"/>
              </a:cxn>
              <a:cxn ang="0">
                <a:pos x="connsiteX3" y="connsiteY3"/>
              </a:cxn>
            </a:cxnLst>
            <a:rect l="l" t="t" r="r" b="b"/>
            <a:pathLst>
              <a:path w="1365813" h="34838">
                <a:moveTo>
                  <a:pt x="0" y="11689"/>
                </a:moveTo>
                <a:cubicBezTo>
                  <a:pt x="182301" y="18441"/>
                  <a:pt x="364603" y="25193"/>
                  <a:pt x="555585" y="23264"/>
                </a:cubicBezTo>
                <a:cubicBezTo>
                  <a:pt x="746567" y="21335"/>
                  <a:pt x="1010856" y="-1815"/>
                  <a:pt x="1145894" y="114"/>
                </a:cubicBezTo>
                <a:cubicBezTo>
                  <a:pt x="1280932" y="2043"/>
                  <a:pt x="1323372" y="18440"/>
                  <a:pt x="1365813" y="34838"/>
                </a:cubicBezTo>
              </a:path>
            </a:pathLst>
          </a:custGeom>
          <a:noFill/>
          <a:ln w="31750">
            <a:solidFill>
              <a:schemeClr val="accent1">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Curved Connector 37"/>
          <p:cNvCxnSpPr/>
          <p:nvPr/>
        </p:nvCxnSpPr>
        <p:spPr>
          <a:xfrm flipV="1">
            <a:off x="2090140" y="4204706"/>
            <a:ext cx="743606" cy="144968"/>
          </a:xfrm>
          <a:prstGeom prst="curvedConnector3">
            <a:avLst>
              <a:gd name="adj1" fmla="val 26652"/>
            </a:avLst>
          </a:prstGeom>
          <a:ln w="317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8" name="Freeform 47"/>
          <p:cNvSpPr/>
          <p:nvPr/>
        </p:nvSpPr>
        <p:spPr>
          <a:xfrm flipV="1">
            <a:off x="3622654" y="4293866"/>
            <a:ext cx="1365813" cy="45719"/>
          </a:xfrm>
          <a:custGeom>
            <a:avLst/>
            <a:gdLst>
              <a:gd name="connsiteX0" fmla="*/ 0 w 1365813"/>
              <a:gd name="connsiteY0" fmla="*/ 11689 h 34838"/>
              <a:gd name="connsiteX1" fmla="*/ 555585 w 1365813"/>
              <a:gd name="connsiteY1" fmla="*/ 23264 h 34838"/>
              <a:gd name="connsiteX2" fmla="*/ 1145894 w 1365813"/>
              <a:gd name="connsiteY2" fmla="*/ 114 h 34838"/>
              <a:gd name="connsiteX3" fmla="*/ 1365813 w 1365813"/>
              <a:gd name="connsiteY3" fmla="*/ 34838 h 34838"/>
            </a:gdLst>
            <a:ahLst/>
            <a:cxnLst>
              <a:cxn ang="0">
                <a:pos x="connsiteX0" y="connsiteY0"/>
              </a:cxn>
              <a:cxn ang="0">
                <a:pos x="connsiteX1" y="connsiteY1"/>
              </a:cxn>
              <a:cxn ang="0">
                <a:pos x="connsiteX2" y="connsiteY2"/>
              </a:cxn>
              <a:cxn ang="0">
                <a:pos x="connsiteX3" y="connsiteY3"/>
              </a:cxn>
            </a:cxnLst>
            <a:rect l="l" t="t" r="r" b="b"/>
            <a:pathLst>
              <a:path w="1365813" h="34838">
                <a:moveTo>
                  <a:pt x="0" y="11689"/>
                </a:moveTo>
                <a:cubicBezTo>
                  <a:pt x="182301" y="18441"/>
                  <a:pt x="364603" y="25193"/>
                  <a:pt x="555585" y="23264"/>
                </a:cubicBezTo>
                <a:cubicBezTo>
                  <a:pt x="746567" y="21335"/>
                  <a:pt x="1010856" y="-1815"/>
                  <a:pt x="1145894" y="114"/>
                </a:cubicBezTo>
                <a:cubicBezTo>
                  <a:pt x="1280932" y="2043"/>
                  <a:pt x="1323372" y="18440"/>
                  <a:pt x="1365813" y="34838"/>
                </a:cubicBezTo>
              </a:path>
            </a:pathLst>
          </a:custGeom>
          <a:noFill/>
          <a:ln w="31750">
            <a:solidFill>
              <a:schemeClr val="accent1">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flipV="1">
            <a:off x="694481" y="5459424"/>
            <a:ext cx="1365813" cy="45719"/>
          </a:xfrm>
          <a:custGeom>
            <a:avLst/>
            <a:gdLst>
              <a:gd name="connsiteX0" fmla="*/ 0 w 1365813"/>
              <a:gd name="connsiteY0" fmla="*/ 11689 h 34838"/>
              <a:gd name="connsiteX1" fmla="*/ 555585 w 1365813"/>
              <a:gd name="connsiteY1" fmla="*/ 23264 h 34838"/>
              <a:gd name="connsiteX2" fmla="*/ 1145894 w 1365813"/>
              <a:gd name="connsiteY2" fmla="*/ 114 h 34838"/>
              <a:gd name="connsiteX3" fmla="*/ 1365813 w 1365813"/>
              <a:gd name="connsiteY3" fmla="*/ 34838 h 34838"/>
            </a:gdLst>
            <a:ahLst/>
            <a:cxnLst>
              <a:cxn ang="0">
                <a:pos x="connsiteX0" y="connsiteY0"/>
              </a:cxn>
              <a:cxn ang="0">
                <a:pos x="connsiteX1" y="connsiteY1"/>
              </a:cxn>
              <a:cxn ang="0">
                <a:pos x="connsiteX2" y="connsiteY2"/>
              </a:cxn>
              <a:cxn ang="0">
                <a:pos x="connsiteX3" y="connsiteY3"/>
              </a:cxn>
            </a:cxnLst>
            <a:rect l="l" t="t" r="r" b="b"/>
            <a:pathLst>
              <a:path w="1365813" h="34838">
                <a:moveTo>
                  <a:pt x="0" y="11689"/>
                </a:moveTo>
                <a:cubicBezTo>
                  <a:pt x="182301" y="18441"/>
                  <a:pt x="364603" y="25193"/>
                  <a:pt x="555585" y="23264"/>
                </a:cubicBezTo>
                <a:cubicBezTo>
                  <a:pt x="746567" y="21335"/>
                  <a:pt x="1010856" y="-1815"/>
                  <a:pt x="1145894" y="114"/>
                </a:cubicBezTo>
                <a:cubicBezTo>
                  <a:pt x="1280932" y="2043"/>
                  <a:pt x="1323372" y="18440"/>
                  <a:pt x="1365813" y="34838"/>
                </a:cubicBezTo>
              </a:path>
            </a:pathLst>
          </a:custGeom>
          <a:noFill/>
          <a:ln w="31750">
            <a:solidFill>
              <a:schemeClr val="accent1">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rot="20164081" flipV="1">
            <a:off x="2108789" y="5364166"/>
            <a:ext cx="601960" cy="96520"/>
          </a:xfrm>
          <a:custGeom>
            <a:avLst/>
            <a:gdLst>
              <a:gd name="connsiteX0" fmla="*/ 0 w 324092"/>
              <a:gd name="connsiteY0" fmla="*/ 46968 h 46968"/>
              <a:gd name="connsiteX1" fmla="*/ 150471 w 324092"/>
              <a:gd name="connsiteY1" fmla="*/ 669 h 46968"/>
              <a:gd name="connsiteX2" fmla="*/ 324092 w 324092"/>
              <a:gd name="connsiteY2" fmla="*/ 23818 h 46968"/>
            </a:gdLst>
            <a:ahLst/>
            <a:cxnLst>
              <a:cxn ang="0">
                <a:pos x="connsiteX0" y="connsiteY0"/>
              </a:cxn>
              <a:cxn ang="0">
                <a:pos x="connsiteX1" y="connsiteY1"/>
              </a:cxn>
              <a:cxn ang="0">
                <a:pos x="connsiteX2" y="connsiteY2"/>
              </a:cxn>
            </a:cxnLst>
            <a:rect l="l" t="t" r="r" b="b"/>
            <a:pathLst>
              <a:path w="324092" h="46968">
                <a:moveTo>
                  <a:pt x="0" y="46968"/>
                </a:moveTo>
                <a:cubicBezTo>
                  <a:pt x="48228" y="25747"/>
                  <a:pt x="96456" y="4527"/>
                  <a:pt x="150471" y="669"/>
                </a:cubicBezTo>
                <a:cubicBezTo>
                  <a:pt x="204486" y="-3189"/>
                  <a:pt x="264289" y="10314"/>
                  <a:pt x="324092" y="23818"/>
                </a:cubicBezTo>
              </a:path>
            </a:pathLst>
          </a:custGeom>
          <a:noFill/>
          <a:ln w="31750">
            <a:solidFill>
              <a:schemeClr val="accent1">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rot="283927">
            <a:off x="2744857" y="5248283"/>
            <a:ext cx="332487" cy="45719"/>
          </a:xfrm>
          <a:custGeom>
            <a:avLst/>
            <a:gdLst>
              <a:gd name="connsiteX0" fmla="*/ 0 w 324092"/>
              <a:gd name="connsiteY0" fmla="*/ 46968 h 46968"/>
              <a:gd name="connsiteX1" fmla="*/ 150471 w 324092"/>
              <a:gd name="connsiteY1" fmla="*/ 669 h 46968"/>
              <a:gd name="connsiteX2" fmla="*/ 324092 w 324092"/>
              <a:gd name="connsiteY2" fmla="*/ 23818 h 46968"/>
            </a:gdLst>
            <a:ahLst/>
            <a:cxnLst>
              <a:cxn ang="0">
                <a:pos x="connsiteX0" y="connsiteY0"/>
              </a:cxn>
              <a:cxn ang="0">
                <a:pos x="connsiteX1" y="connsiteY1"/>
              </a:cxn>
              <a:cxn ang="0">
                <a:pos x="connsiteX2" y="connsiteY2"/>
              </a:cxn>
            </a:cxnLst>
            <a:rect l="l" t="t" r="r" b="b"/>
            <a:pathLst>
              <a:path w="324092" h="46968">
                <a:moveTo>
                  <a:pt x="0" y="46968"/>
                </a:moveTo>
                <a:cubicBezTo>
                  <a:pt x="48228" y="25747"/>
                  <a:pt x="96456" y="4527"/>
                  <a:pt x="150471" y="669"/>
                </a:cubicBezTo>
                <a:cubicBezTo>
                  <a:pt x="204486" y="-3189"/>
                  <a:pt x="264289" y="10314"/>
                  <a:pt x="324092" y="23818"/>
                </a:cubicBezTo>
              </a:path>
            </a:pathLst>
          </a:custGeom>
          <a:noFill/>
          <a:ln w="31750">
            <a:solidFill>
              <a:schemeClr val="accent1">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Curved Connector 55"/>
          <p:cNvCxnSpPr/>
          <p:nvPr/>
        </p:nvCxnSpPr>
        <p:spPr>
          <a:xfrm flipV="1">
            <a:off x="6565535" y="5554017"/>
            <a:ext cx="462988" cy="345154"/>
          </a:xfrm>
          <a:prstGeom prst="curvedConnector3">
            <a:avLst>
              <a:gd name="adj1" fmla="val 65000"/>
            </a:avLst>
          </a:prstGeom>
          <a:ln w="317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Curved Connector 56"/>
          <p:cNvCxnSpPr/>
          <p:nvPr/>
        </p:nvCxnSpPr>
        <p:spPr>
          <a:xfrm>
            <a:off x="6565535" y="6020759"/>
            <a:ext cx="462988" cy="364671"/>
          </a:xfrm>
          <a:prstGeom prst="curvedConnector3">
            <a:avLst>
              <a:gd name="adj1" fmla="val 50000"/>
            </a:avLst>
          </a:prstGeom>
          <a:ln w="317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8" name="Freeform 57"/>
          <p:cNvSpPr/>
          <p:nvPr/>
        </p:nvSpPr>
        <p:spPr>
          <a:xfrm rot="21290984">
            <a:off x="7053513" y="5496211"/>
            <a:ext cx="324092" cy="46968"/>
          </a:xfrm>
          <a:custGeom>
            <a:avLst/>
            <a:gdLst>
              <a:gd name="connsiteX0" fmla="*/ 0 w 324092"/>
              <a:gd name="connsiteY0" fmla="*/ 46968 h 46968"/>
              <a:gd name="connsiteX1" fmla="*/ 150471 w 324092"/>
              <a:gd name="connsiteY1" fmla="*/ 669 h 46968"/>
              <a:gd name="connsiteX2" fmla="*/ 324092 w 324092"/>
              <a:gd name="connsiteY2" fmla="*/ 23818 h 46968"/>
            </a:gdLst>
            <a:ahLst/>
            <a:cxnLst>
              <a:cxn ang="0">
                <a:pos x="connsiteX0" y="connsiteY0"/>
              </a:cxn>
              <a:cxn ang="0">
                <a:pos x="connsiteX1" y="connsiteY1"/>
              </a:cxn>
              <a:cxn ang="0">
                <a:pos x="connsiteX2" y="connsiteY2"/>
              </a:cxn>
            </a:cxnLst>
            <a:rect l="l" t="t" r="r" b="b"/>
            <a:pathLst>
              <a:path w="324092" h="46968">
                <a:moveTo>
                  <a:pt x="0" y="46968"/>
                </a:moveTo>
                <a:cubicBezTo>
                  <a:pt x="48228" y="25747"/>
                  <a:pt x="96456" y="4527"/>
                  <a:pt x="150471" y="669"/>
                </a:cubicBezTo>
                <a:cubicBezTo>
                  <a:pt x="204486" y="-3189"/>
                  <a:pt x="264289" y="10314"/>
                  <a:pt x="324092" y="23818"/>
                </a:cubicBezTo>
              </a:path>
            </a:pathLst>
          </a:custGeom>
          <a:noFill/>
          <a:ln w="31750">
            <a:solidFill>
              <a:schemeClr val="accent1">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687952">
            <a:off x="7388749" y="5536101"/>
            <a:ext cx="324092" cy="46968"/>
          </a:xfrm>
          <a:custGeom>
            <a:avLst/>
            <a:gdLst>
              <a:gd name="connsiteX0" fmla="*/ 0 w 324092"/>
              <a:gd name="connsiteY0" fmla="*/ 46968 h 46968"/>
              <a:gd name="connsiteX1" fmla="*/ 150471 w 324092"/>
              <a:gd name="connsiteY1" fmla="*/ 669 h 46968"/>
              <a:gd name="connsiteX2" fmla="*/ 324092 w 324092"/>
              <a:gd name="connsiteY2" fmla="*/ 23818 h 46968"/>
            </a:gdLst>
            <a:ahLst/>
            <a:cxnLst>
              <a:cxn ang="0">
                <a:pos x="connsiteX0" y="connsiteY0"/>
              </a:cxn>
              <a:cxn ang="0">
                <a:pos x="connsiteX1" y="connsiteY1"/>
              </a:cxn>
              <a:cxn ang="0">
                <a:pos x="connsiteX2" y="connsiteY2"/>
              </a:cxn>
            </a:cxnLst>
            <a:rect l="l" t="t" r="r" b="b"/>
            <a:pathLst>
              <a:path w="324092" h="46968">
                <a:moveTo>
                  <a:pt x="0" y="46968"/>
                </a:moveTo>
                <a:cubicBezTo>
                  <a:pt x="48228" y="25747"/>
                  <a:pt x="96456" y="4527"/>
                  <a:pt x="150471" y="669"/>
                </a:cubicBezTo>
                <a:cubicBezTo>
                  <a:pt x="204486" y="-3189"/>
                  <a:pt x="264289" y="10314"/>
                  <a:pt x="324092" y="23818"/>
                </a:cubicBezTo>
              </a:path>
            </a:pathLst>
          </a:custGeom>
          <a:noFill/>
          <a:ln w="31750">
            <a:solidFill>
              <a:schemeClr val="accent1">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rot="372735" flipV="1">
            <a:off x="7041497" y="6435553"/>
            <a:ext cx="324092" cy="45719"/>
          </a:xfrm>
          <a:custGeom>
            <a:avLst/>
            <a:gdLst>
              <a:gd name="connsiteX0" fmla="*/ 0 w 324092"/>
              <a:gd name="connsiteY0" fmla="*/ 46968 h 46968"/>
              <a:gd name="connsiteX1" fmla="*/ 150471 w 324092"/>
              <a:gd name="connsiteY1" fmla="*/ 669 h 46968"/>
              <a:gd name="connsiteX2" fmla="*/ 324092 w 324092"/>
              <a:gd name="connsiteY2" fmla="*/ 23818 h 46968"/>
            </a:gdLst>
            <a:ahLst/>
            <a:cxnLst>
              <a:cxn ang="0">
                <a:pos x="connsiteX0" y="connsiteY0"/>
              </a:cxn>
              <a:cxn ang="0">
                <a:pos x="connsiteX1" y="connsiteY1"/>
              </a:cxn>
              <a:cxn ang="0">
                <a:pos x="connsiteX2" y="connsiteY2"/>
              </a:cxn>
            </a:cxnLst>
            <a:rect l="l" t="t" r="r" b="b"/>
            <a:pathLst>
              <a:path w="324092" h="46968">
                <a:moveTo>
                  <a:pt x="0" y="46968"/>
                </a:moveTo>
                <a:cubicBezTo>
                  <a:pt x="48228" y="25747"/>
                  <a:pt x="96456" y="4527"/>
                  <a:pt x="150471" y="669"/>
                </a:cubicBezTo>
                <a:cubicBezTo>
                  <a:pt x="204486" y="-3189"/>
                  <a:pt x="264289" y="10314"/>
                  <a:pt x="324092" y="23818"/>
                </a:cubicBezTo>
              </a:path>
            </a:pathLst>
          </a:custGeom>
          <a:noFill/>
          <a:ln w="31750">
            <a:solidFill>
              <a:schemeClr val="accent1">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rot="19705608" flipV="1">
            <a:off x="7393127" y="6392982"/>
            <a:ext cx="324092" cy="81578"/>
          </a:xfrm>
          <a:custGeom>
            <a:avLst/>
            <a:gdLst>
              <a:gd name="connsiteX0" fmla="*/ 0 w 324092"/>
              <a:gd name="connsiteY0" fmla="*/ 46968 h 46968"/>
              <a:gd name="connsiteX1" fmla="*/ 150471 w 324092"/>
              <a:gd name="connsiteY1" fmla="*/ 669 h 46968"/>
              <a:gd name="connsiteX2" fmla="*/ 324092 w 324092"/>
              <a:gd name="connsiteY2" fmla="*/ 23818 h 46968"/>
            </a:gdLst>
            <a:ahLst/>
            <a:cxnLst>
              <a:cxn ang="0">
                <a:pos x="connsiteX0" y="connsiteY0"/>
              </a:cxn>
              <a:cxn ang="0">
                <a:pos x="connsiteX1" y="connsiteY1"/>
              </a:cxn>
              <a:cxn ang="0">
                <a:pos x="connsiteX2" y="connsiteY2"/>
              </a:cxn>
            </a:cxnLst>
            <a:rect l="l" t="t" r="r" b="b"/>
            <a:pathLst>
              <a:path w="324092" h="46968">
                <a:moveTo>
                  <a:pt x="0" y="46968"/>
                </a:moveTo>
                <a:cubicBezTo>
                  <a:pt x="48228" y="25747"/>
                  <a:pt x="96456" y="4527"/>
                  <a:pt x="150471" y="669"/>
                </a:cubicBezTo>
                <a:cubicBezTo>
                  <a:pt x="204486" y="-3189"/>
                  <a:pt x="264289" y="10314"/>
                  <a:pt x="324092" y="23818"/>
                </a:cubicBezTo>
              </a:path>
            </a:pathLst>
          </a:custGeom>
          <a:noFill/>
          <a:ln w="31750">
            <a:solidFill>
              <a:schemeClr val="accent1">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a:off x="5792932" y="5990042"/>
            <a:ext cx="742757" cy="45719"/>
          </a:xfrm>
          <a:custGeom>
            <a:avLst/>
            <a:gdLst>
              <a:gd name="connsiteX0" fmla="*/ 0 w 1365813"/>
              <a:gd name="connsiteY0" fmla="*/ 11689 h 34838"/>
              <a:gd name="connsiteX1" fmla="*/ 555585 w 1365813"/>
              <a:gd name="connsiteY1" fmla="*/ 23264 h 34838"/>
              <a:gd name="connsiteX2" fmla="*/ 1145894 w 1365813"/>
              <a:gd name="connsiteY2" fmla="*/ 114 h 34838"/>
              <a:gd name="connsiteX3" fmla="*/ 1365813 w 1365813"/>
              <a:gd name="connsiteY3" fmla="*/ 34838 h 34838"/>
            </a:gdLst>
            <a:ahLst/>
            <a:cxnLst>
              <a:cxn ang="0">
                <a:pos x="connsiteX0" y="connsiteY0"/>
              </a:cxn>
              <a:cxn ang="0">
                <a:pos x="connsiteX1" y="connsiteY1"/>
              </a:cxn>
              <a:cxn ang="0">
                <a:pos x="connsiteX2" y="connsiteY2"/>
              </a:cxn>
              <a:cxn ang="0">
                <a:pos x="connsiteX3" y="connsiteY3"/>
              </a:cxn>
            </a:cxnLst>
            <a:rect l="l" t="t" r="r" b="b"/>
            <a:pathLst>
              <a:path w="1365813" h="34838">
                <a:moveTo>
                  <a:pt x="0" y="11689"/>
                </a:moveTo>
                <a:cubicBezTo>
                  <a:pt x="182301" y="18441"/>
                  <a:pt x="364603" y="25193"/>
                  <a:pt x="555585" y="23264"/>
                </a:cubicBezTo>
                <a:cubicBezTo>
                  <a:pt x="746567" y="21335"/>
                  <a:pt x="1010856" y="-1815"/>
                  <a:pt x="1145894" y="114"/>
                </a:cubicBezTo>
                <a:cubicBezTo>
                  <a:pt x="1280932" y="2043"/>
                  <a:pt x="1323372" y="18440"/>
                  <a:pt x="1365813" y="34838"/>
                </a:cubicBezTo>
              </a:path>
            </a:pathLst>
          </a:custGeom>
          <a:noFill/>
          <a:ln w="31750">
            <a:solidFill>
              <a:schemeClr val="accent1">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flipV="1">
            <a:off x="5792932" y="5878194"/>
            <a:ext cx="742757" cy="51912"/>
          </a:xfrm>
          <a:custGeom>
            <a:avLst/>
            <a:gdLst>
              <a:gd name="connsiteX0" fmla="*/ 0 w 1365813"/>
              <a:gd name="connsiteY0" fmla="*/ 11689 h 34838"/>
              <a:gd name="connsiteX1" fmla="*/ 555585 w 1365813"/>
              <a:gd name="connsiteY1" fmla="*/ 23264 h 34838"/>
              <a:gd name="connsiteX2" fmla="*/ 1145894 w 1365813"/>
              <a:gd name="connsiteY2" fmla="*/ 114 h 34838"/>
              <a:gd name="connsiteX3" fmla="*/ 1365813 w 1365813"/>
              <a:gd name="connsiteY3" fmla="*/ 34838 h 34838"/>
            </a:gdLst>
            <a:ahLst/>
            <a:cxnLst>
              <a:cxn ang="0">
                <a:pos x="connsiteX0" y="connsiteY0"/>
              </a:cxn>
              <a:cxn ang="0">
                <a:pos x="connsiteX1" y="connsiteY1"/>
              </a:cxn>
              <a:cxn ang="0">
                <a:pos x="connsiteX2" y="connsiteY2"/>
              </a:cxn>
              <a:cxn ang="0">
                <a:pos x="connsiteX3" y="connsiteY3"/>
              </a:cxn>
            </a:cxnLst>
            <a:rect l="l" t="t" r="r" b="b"/>
            <a:pathLst>
              <a:path w="1365813" h="34838">
                <a:moveTo>
                  <a:pt x="0" y="11689"/>
                </a:moveTo>
                <a:cubicBezTo>
                  <a:pt x="182301" y="18441"/>
                  <a:pt x="364603" y="25193"/>
                  <a:pt x="555585" y="23264"/>
                </a:cubicBezTo>
                <a:cubicBezTo>
                  <a:pt x="746567" y="21335"/>
                  <a:pt x="1010856" y="-1815"/>
                  <a:pt x="1145894" y="114"/>
                </a:cubicBezTo>
                <a:cubicBezTo>
                  <a:pt x="1280932" y="2043"/>
                  <a:pt x="1323372" y="18440"/>
                  <a:pt x="1365813" y="34838"/>
                </a:cubicBezTo>
              </a:path>
            </a:pathLst>
          </a:custGeom>
          <a:noFill/>
          <a:ln w="31750">
            <a:solidFill>
              <a:schemeClr val="accent1">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a:off x="7704510" y="5660164"/>
            <a:ext cx="358815" cy="329918"/>
          </a:xfrm>
          <a:custGeom>
            <a:avLst/>
            <a:gdLst>
              <a:gd name="connsiteX0" fmla="*/ 0 w 358815"/>
              <a:gd name="connsiteY0" fmla="*/ 0 h 329918"/>
              <a:gd name="connsiteX1" fmla="*/ 115746 w 358815"/>
              <a:gd name="connsiteY1" fmla="*/ 115747 h 329918"/>
              <a:gd name="connsiteX2" fmla="*/ 150470 w 358815"/>
              <a:gd name="connsiteY2" fmla="*/ 231494 h 329918"/>
              <a:gd name="connsiteX3" fmla="*/ 185195 w 358815"/>
              <a:gd name="connsiteY3" fmla="*/ 324092 h 329918"/>
              <a:gd name="connsiteX4" fmla="*/ 358815 w 358815"/>
              <a:gd name="connsiteY4" fmla="*/ 312517 h 329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815" h="329918">
                <a:moveTo>
                  <a:pt x="0" y="0"/>
                </a:moveTo>
                <a:cubicBezTo>
                  <a:pt x="45334" y="38582"/>
                  <a:pt x="90668" y="77165"/>
                  <a:pt x="115746" y="115747"/>
                </a:cubicBezTo>
                <a:cubicBezTo>
                  <a:pt x="140824" y="154329"/>
                  <a:pt x="138895" y="196770"/>
                  <a:pt x="150470" y="231494"/>
                </a:cubicBezTo>
                <a:cubicBezTo>
                  <a:pt x="162045" y="266218"/>
                  <a:pt x="150471" y="310588"/>
                  <a:pt x="185195" y="324092"/>
                </a:cubicBezTo>
                <a:cubicBezTo>
                  <a:pt x="219919" y="337596"/>
                  <a:pt x="289367" y="325056"/>
                  <a:pt x="358815" y="312517"/>
                </a:cubicBezTo>
              </a:path>
            </a:pathLst>
          </a:custGeom>
          <a:noFill/>
          <a:ln w="31750">
            <a:solidFill>
              <a:schemeClr val="accent1">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flipV="1">
            <a:off x="7704770" y="6075021"/>
            <a:ext cx="358815" cy="264094"/>
          </a:xfrm>
          <a:custGeom>
            <a:avLst/>
            <a:gdLst>
              <a:gd name="connsiteX0" fmla="*/ 0 w 358815"/>
              <a:gd name="connsiteY0" fmla="*/ 0 h 329918"/>
              <a:gd name="connsiteX1" fmla="*/ 115746 w 358815"/>
              <a:gd name="connsiteY1" fmla="*/ 115747 h 329918"/>
              <a:gd name="connsiteX2" fmla="*/ 150470 w 358815"/>
              <a:gd name="connsiteY2" fmla="*/ 231494 h 329918"/>
              <a:gd name="connsiteX3" fmla="*/ 185195 w 358815"/>
              <a:gd name="connsiteY3" fmla="*/ 324092 h 329918"/>
              <a:gd name="connsiteX4" fmla="*/ 358815 w 358815"/>
              <a:gd name="connsiteY4" fmla="*/ 312517 h 329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815" h="329918">
                <a:moveTo>
                  <a:pt x="0" y="0"/>
                </a:moveTo>
                <a:cubicBezTo>
                  <a:pt x="45334" y="38582"/>
                  <a:pt x="90668" y="77165"/>
                  <a:pt x="115746" y="115747"/>
                </a:cubicBezTo>
                <a:cubicBezTo>
                  <a:pt x="140824" y="154329"/>
                  <a:pt x="138895" y="196770"/>
                  <a:pt x="150470" y="231494"/>
                </a:cubicBezTo>
                <a:cubicBezTo>
                  <a:pt x="162045" y="266218"/>
                  <a:pt x="150471" y="310588"/>
                  <a:pt x="185195" y="324092"/>
                </a:cubicBezTo>
                <a:cubicBezTo>
                  <a:pt x="219919" y="337596"/>
                  <a:pt x="289367" y="325056"/>
                  <a:pt x="358815" y="312517"/>
                </a:cubicBezTo>
              </a:path>
            </a:pathLst>
          </a:custGeom>
          <a:noFill/>
          <a:ln w="31750">
            <a:solidFill>
              <a:schemeClr val="accent1">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65"/>
          <p:cNvSpPr/>
          <p:nvPr/>
        </p:nvSpPr>
        <p:spPr>
          <a:xfrm flipV="1">
            <a:off x="8101378" y="6052451"/>
            <a:ext cx="637934" cy="45719"/>
          </a:xfrm>
          <a:custGeom>
            <a:avLst/>
            <a:gdLst>
              <a:gd name="connsiteX0" fmla="*/ 0 w 1365813"/>
              <a:gd name="connsiteY0" fmla="*/ 11689 h 34838"/>
              <a:gd name="connsiteX1" fmla="*/ 555585 w 1365813"/>
              <a:gd name="connsiteY1" fmla="*/ 23264 h 34838"/>
              <a:gd name="connsiteX2" fmla="*/ 1145894 w 1365813"/>
              <a:gd name="connsiteY2" fmla="*/ 114 h 34838"/>
              <a:gd name="connsiteX3" fmla="*/ 1365813 w 1365813"/>
              <a:gd name="connsiteY3" fmla="*/ 34838 h 34838"/>
            </a:gdLst>
            <a:ahLst/>
            <a:cxnLst>
              <a:cxn ang="0">
                <a:pos x="connsiteX0" y="connsiteY0"/>
              </a:cxn>
              <a:cxn ang="0">
                <a:pos x="connsiteX1" y="connsiteY1"/>
              </a:cxn>
              <a:cxn ang="0">
                <a:pos x="connsiteX2" y="connsiteY2"/>
              </a:cxn>
              <a:cxn ang="0">
                <a:pos x="connsiteX3" y="connsiteY3"/>
              </a:cxn>
            </a:cxnLst>
            <a:rect l="l" t="t" r="r" b="b"/>
            <a:pathLst>
              <a:path w="1365813" h="34838">
                <a:moveTo>
                  <a:pt x="0" y="11689"/>
                </a:moveTo>
                <a:cubicBezTo>
                  <a:pt x="182301" y="18441"/>
                  <a:pt x="364603" y="25193"/>
                  <a:pt x="555585" y="23264"/>
                </a:cubicBezTo>
                <a:cubicBezTo>
                  <a:pt x="746567" y="21335"/>
                  <a:pt x="1010856" y="-1815"/>
                  <a:pt x="1145894" y="114"/>
                </a:cubicBezTo>
                <a:cubicBezTo>
                  <a:pt x="1280932" y="2043"/>
                  <a:pt x="1323372" y="18440"/>
                  <a:pt x="1365813" y="34838"/>
                </a:cubicBezTo>
              </a:path>
            </a:pathLst>
          </a:custGeom>
          <a:noFill/>
          <a:ln w="31750">
            <a:solidFill>
              <a:schemeClr val="accent1">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66"/>
          <p:cNvSpPr/>
          <p:nvPr/>
        </p:nvSpPr>
        <p:spPr>
          <a:xfrm flipV="1">
            <a:off x="8101377" y="5946901"/>
            <a:ext cx="637935" cy="45719"/>
          </a:xfrm>
          <a:custGeom>
            <a:avLst/>
            <a:gdLst>
              <a:gd name="connsiteX0" fmla="*/ 0 w 1365813"/>
              <a:gd name="connsiteY0" fmla="*/ 11689 h 34838"/>
              <a:gd name="connsiteX1" fmla="*/ 555585 w 1365813"/>
              <a:gd name="connsiteY1" fmla="*/ 23264 h 34838"/>
              <a:gd name="connsiteX2" fmla="*/ 1145894 w 1365813"/>
              <a:gd name="connsiteY2" fmla="*/ 114 h 34838"/>
              <a:gd name="connsiteX3" fmla="*/ 1365813 w 1365813"/>
              <a:gd name="connsiteY3" fmla="*/ 34838 h 34838"/>
            </a:gdLst>
            <a:ahLst/>
            <a:cxnLst>
              <a:cxn ang="0">
                <a:pos x="connsiteX0" y="connsiteY0"/>
              </a:cxn>
              <a:cxn ang="0">
                <a:pos x="connsiteX1" y="connsiteY1"/>
              </a:cxn>
              <a:cxn ang="0">
                <a:pos x="connsiteX2" y="connsiteY2"/>
              </a:cxn>
              <a:cxn ang="0">
                <a:pos x="connsiteX3" y="connsiteY3"/>
              </a:cxn>
            </a:cxnLst>
            <a:rect l="l" t="t" r="r" b="b"/>
            <a:pathLst>
              <a:path w="1365813" h="34838">
                <a:moveTo>
                  <a:pt x="0" y="11689"/>
                </a:moveTo>
                <a:cubicBezTo>
                  <a:pt x="182301" y="18441"/>
                  <a:pt x="364603" y="25193"/>
                  <a:pt x="555585" y="23264"/>
                </a:cubicBezTo>
                <a:cubicBezTo>
                  <a:pt x="746567" y="21335"/>
                  <a:pt x="1010856" y="-1815"/>
                  <a:pt x="1145894" y="114"/>
                </a:cubicBezTo>
                <a:cubicBezTo>
                  <a:pt x="1280932" y="2043"/>
                  <a:pt x="1323372" y="18440"/>
                  <a:pt x="1365813" y="34838"/>
                </a:cubicBezTo>
              </a:path>
            </a:pathLst>
          </a:custGeom>
          <a:noFill/>
          <a:ln w="31750">
            <a:solidFill>
              <a:schemeClr val="accent1">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90"/>
          <p:cNvSpPr/>
          <p:nvPr/>
        </p:nvSpPr>
        <p:spPr>
          <a:xfrm rot="7193793" flipV="1">
            <a:off x="6882800" y="3428355"/>
            <a:ext cx="297123" cy="55671"/>
          </a:xfrm>
          <a:custGeom>
            <a:avLst/>
            <a:gdLst>
              <a:gd name="connsiteX0" fmla="*/ 0 w 324092"/>
              <a:gd name="connsiteY0" fmla="*/ 46968 h 46968"/>
              <a:gd name="connsiteX1" fmla="*/ 150471 w 324092"/>
              <a:gd name="connsiteY1" fmla="*/ 669 h 46968"/>
              <a:gd name="connsiteX2" fmla="*/ 324092 w 324092"/>
              <a:gd name="connsiteY2" fmla="*/ 23818 h 46968"/>
            </a:gdLst>
            <a:ahLst/>
            <a:cxnLst>
              <a:cxn ang="0">
                <a:pos x="connsiteX0" y="connsiteY0"/>
              </a:cxn>
              <a:cxn ang="0">
                <a:pos x="connsiteX1" y="connsiteY1"/>
              </a:cxn>
              <a:cxn ang="0">
                <a:pos x="connsiteX2" y="connsiteY2"/>
              </a:cxn>
            </a:cxnLst>
            <a:rect l="l" t="t" r="r" b="b"/>
            <a:pathLst>
              <a:path w="324092" h="46968">
                <a:moveTo>
                  <a:pt x="0" y="46968"/>
                </a:moveTo>
                <a:cubicBezTo>
                  <a:pt x="48228" y="25747"/>
                  <a:pt x="96456" y="4527"/>
                  <a:pt x="150471" y="669"/>
                </a:cubicBezTo>
                <a:cubicBezTo>
                  <a:pt x="204486" y="-3189"/>
                  <a:pt x="264289" y="10314"/>
                  <a:pt x="324092" y="23818"/>
                </a:cubicBezTo>
              </a:path>
            </a:pathLst>
          </a:custGeom>
          <a:noFill/>
          <a:ln w="31750">
            <a:solidFill>
              <a:schemeClr val="accent1">
                <a:lumMod val="75000"/>
              </a:schemeClr>
            </a:solidFill>
            <a:prstDash val="sys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91"/>
          <p:cNvSpPr/>
          <p:nvPr/>
        </p:nvSpPr>
        <p:spPr>
          <a:xfrm rot="10340252" flipV="1">
            <a:off x="7182656" y="3269373"/>
            <a:ext cx="287639" cy="63428"/>
          </a:xfrm>
          <a:custGeom>
            <a:avLst/>
            <a:gdLst>
              <a:gd name="connsiteX0" fmla="*/ 0 w 324092"/>
              <a:gd name="connsiteY0" fmla="*/ 46968 h 46968"/>
              <a:gd name="connsiteX1" fmla="*/ 150471 w 324092"/>
              <a:gd name="connsiteY1" fmla="*/ 669 h 46968"/>
              <a:gd name="connsiteX2" fmla="*/ 324092 w 324092"/>
              <a:gd name="connsiteY2" fmla="*/ 23818 h 46968"/>
            </a:gdLst>
            <a:ahLst/>
            <a:cxnLst>
              <a:cxn ang="0">
                <a:pos x="connsiteX0" y="connsiteY0"/>
              </a:cxn>
              <a:cxn ang="0">
                <a:pos x="connsiteX1" y="connsiteY1"/>
              </a:cxn>
              <a:cxn ang="0">
                <a:pos x="connsiteX2" y="connsiteY2"/>
              </a:cxn>
            </a:cxnLst>
            <a:rect l="l" t="t" r="r" b="b"/>
            <a:pathLst>
              <a:path w="324092" h="46968">
                <a:moveTo>
                  <a:pt x="0" y="46968"/>
                </a:moveTo>
                <a:cubicBezTo>
                  <a:pt x="48228" y="25747"/>
                  <a:pt x="96456" y="4527"/>
                  <a:pt x="150471" y="669"/>
                </a:cubicBezTo>
                <a:cubicBezTo>
                  <a:pt x="204486" y="-3189"/>
                  <a:pt x="264289" y="10314"/>
                  <a:pt x="324092" y="23818"/>
                </a:cubicBezTo>
              </a:path>
            </a:pathLst>
          </a:custGeom>
          <a:noFill/>
          <a:ln w="31750">
            <a:solidFill>
              <a:schemeClr val="accent1">
                <a:lumMod val="75000"/>
              </a:schemeClr>
            </a:solidFill>
            <a:prstDash val="sys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92"/>
          <p:cNvSpPr/>
          <p:nvPr/>
        </p:nvSpPr>
        <p:spPr>
          <a:xfrm rot="19993092" flipV="1">
            <a:off x="7225795" y="3798083"/>
            <a:ext cx="385443" cy="120897"/>
          </a:xfrm>
          <a:custGeom>
            <a:avLst/>
            <a:gdLst>
              <a:gd name="connsiteX0" fmla="*/ 0 w 324092"/>
              <a:gd name="connsiteY0" fmla="*/ 46968 h 46968"/>
              <a:gd name="connsiteX1" fmla="*/ 150471 w 324092"/>
              <a:gd name="connsiteY1" fmla="*/ 669 h 46968"/>
              <a:gd name="connsiteX2" fmla="*/ 324092 w 324092"/>
              <a:gd name="connsiteY2" fmla="*/ 23818 h 46968"/>
            </a:gdLst>
            <a:ahLst/>
            <a:cxnLst>
              <a:cxn ang="0">
                <a:pos x="connsiteX0" y="connsiteY0"/>
              </a:cxn>
              <a:cxn ang="0">
                <a:pos x="connsiteX1" y="connsiteY1"/>
              </a:cxn>
              <a:cxn ang="0">
                <a:pos x="connsiteX2" y="connsiteY2"/>
              </a:cxn>
            </a:cxnLst>
            <a:rect l="l" t="t" r="r" b="b"/>
            <a:pathLst>
              <a:path w="324092" h="46968">
                <a:moveTo>
                  <a:pt x="0" y="46968"/>
                </a:moveTo>
                <a:cubicBezTo>
                  <a:pt x="48228" y="25747"/>
                  <a:pt x="96456" y="4527"/>
                  <a:pt x="150471" y="669"/>
                </a:cubicBezTo>
                <a:cubicBezTo>
                  <a:pt x="204486" y="-3189"/>
                  <a:pt x="264289" y="10314"/>
                  <a:pt x="324092" y="23818"/>
                </a:cubicBezTo>
              </a:path>
            </a:pathLst>
          </a:custGeom>
          <a:noFill/>
          <a:ln w="31750">
            <a:solidFill>
              <a:schemeClr val="accent1">
                <a:lumMod val="75000"/>
              </a:schemeClr>
            </a:solidFill>
            <a:prstDash val="sys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93"/>
          <p:cNvSpPr/>
          <p:nvPr/>
        </p:nvSpPr>
        <p:spPr>
          <a:xfrm rot="14244630" flipV="1">
            <a:off x="7404571" y="3453964"/>
            <a:ext cx="387137" cy="153447"/>
          </a:xfrm>
          <a:custGeom>
            <a:avLst/>
            <a:gdLst>
              <a:gd name="connsiteX0" fmla="*/ 0 w 324092"/>
              <a:gd name="connsiteY0" fmla="*/ 46968 h 46968"/>
              <a:gd name="connsiteX1" fmla="*/ 150471 w 324092"/>
              <a:gd name="connsiteY1" fmla="*/ 669 h 46968"/>
              <a:gd name="connsiteX2" fmla="*/ 324092 w 324092"/>
              <a:gd name="connsiteY2" fmla="*/ 23818 h 46968"/>
            </a:gdLst>
            <a:ahLst/>
            <a:cxnLst>
              <a:cxn ang="0">
                <a:pos x="connsiteX0" y="connsiteY0"/>
              </a:cxn>
              <a:cxn ang="0">
                <a:pos x="connsiteX1" y="connsiteY1"/>
              </a:cxn>
              <a:cxn ang="0">
                <a:pos x="connsiteX2" y="connsiteY2"/>
              </a:cxn>
            </a:cxnLst>
            <a:rect l="l" t="t" r="r" b="b"/>
            <a:pathLst>
              <a:path w="324092" h="46968">
                <a:moveTo>
                  <a:pt x="0" y="46968"/>
                </a:moveTo>
                <a:cubicBezTo>
                  <a:pt x="48228" y="25747"/>
                  <a:pt x="96456" y="4527"/>
                  <a:pt x="150471" y="669"/>
                </a:cubicBezTo>
                <a:cubicBezTo>
                  <a:pt x="204486" y="-3189"/>
                  <a:pt x="264289" y="10314"/>
                  <a:pt x="324092" y="23818"/>
                </a:cubicBezTo>
              </a:path>
            </a:pathLst>
          </a:custGeom>
          <a:noFill/>
          <a:ln w="31750">
            <a:solidFill>
              <a:schemeClr val="accent1">
                <a:lumMod val="75000"/>
              </a:schemeClr>
            </a:solidFill>
            <a:prstDash val="sys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94"/>
          <p:cNvSpPr/>
          <p:nvPr/>
        </p:nvSpPr>
        <p:spPr>
          <a:xfrm rot="2303719" flipV="1">
            <a:off x="6907235" y="3727944"/>
            <a:ext cx="297123" cy="55671"/>
          </a:xfrm>
          <a:custGeom>
            <a:avLst/>
            <a:gdLst>
              <a:gd name="connsiteX0" fmla="*/ 0 w 324092"/>
              <a:gd name="connsiteY0" fmla="*/ 46968 h 46968"/>
              <a:gd name="connsiteX1" fmla="*/ 150471 w 324092"/>
              <a:gd name="connsiteY1" fmla="*/ 669 h 46968"/>
              <a:gd name="connsiteX2" fmla="*/ 324092 w 324092"/>
              <a:gd name="connsiteY2" fmla="*/ 23818 h 46968"/>
            </a:gdLst>
            <a:ahLst/>
            <a:cxnLst>
              <a:cxn ang="0">
                <a:pos x="connsiteX0" y="connsiteY0"/>
              </a:cxn>
              <a:cxn ang="0">
                <a:pos x="connsiteX1" y="connsiteY1"/>
              </a:cxn>
              <a:cxn ang="0">
                <a:pos x="connsiteX2" y="connsiteY2"/>
              </a:cxn>
            </a:cxnLst>
            <a:rect l="l" t="t" r="r" b="b"/>
            <a:pathLst>
              <a:path w="324092" h="46968">
                <a:moveTo>
                  <a:pt x="0" y="46968"/>
                </a:moveTo>
                <a:cubicBezTo>
                  <a:pt x="48228" y="25747"/>
                  <a:pt x="96456" y="4527"/>
                  <a:pt x="150471" y="669"/>
                </a:cubicBezTo>
                <a:cubicBezTo>
                  <a:pt x="204486" y="-3189"/>
                  <a:pt x="264289" y="10314"/>
                  <a:pt x="324092" y="23818"/>
                </a:cubicBezTo>
              </a:path>
            </a:pathLst>
          </a:custGeom>
          <a:noFill/>
          <a:ln w="31750">
            <a:solidFill>
              <a:schemeClr val="accent1">
                <a:lumMod val="75000"/>
              </a:schemeClr>
            </a:solidFill>
            <a:prstDash val="sys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reeform 95"/>
          <p:cNvSpPr/>
          <p:nvPr/>
        </p:nvSpPr>
        <p:spPr>
          <a:xfrm flipV="1">
            <a:off x="786557" y="3958402"/>
            <a:ext cx="1365813" cy="45719"/>
          </a:xfrm>
          <a:custGeom>
            <a:avLst/>
            <a:gdLst>
              <a:gd name="connsiteX0" fmla="*/ 0 w 1365813"/>
              <a:gd name="connsiteY0" fmla="*/ 11689 h 34838"/>
              <a:gd name="connsiteX1" fmla="*/ 555585 w 1365813"/>
              <a:gd name="connsiteY1" fmla="*/ 23264 h 34838"/>
              <a:gd name="connsiteX2" fmla="*/ 1145894 w 1365813"/>
              <a:gd name="connsiteY2" fmla="*/ 114 h 34838"/>
              <a:gd name="connsiteX3" fmla="*/ 1365813 w 1365813"/>
              <a:gd name="connsiteY3" fmla="*/ 34838 h 34838"/>
            </a:gdLst>
            <a:ahLst/>
            <a:cxnLst>
              <a:cxn ang="0">
                <a:pos x="connsiteX0" y="connsiteY0"/>
              </a:cxn>
              <a:cxn ang="0">
                <a:pos x="connsiteX1" y="connsiteY1"/>
              </a:cxn>
              <a:cxn ang="0">
                <a:pos x="connsiteX2" y="connsiteY2"/>
              </a:cxn>
              <a:cxn ang="0">
                <a:pos x="connsiteX3" y="connsiteY3"/>
              </a:cxn>
            </a:cxnLst>
            <a:rect l="l" t="t" r="r" b="b"/>
            <a:pathLst>
              <a:path w="1365813" h="34838">
                <a:moveTo>
                  <a:pt x="0" y="11689"/>
                </a:moveTo>
                <a:cubicBezTo>
                  <a:pt x="182301" y="18441"/>
                  <a:pt x="364603" y="25193"/>
                  <a:pt x="555585" y="23264"/>
                </a:cubicBezTo>
                <a:cubicBezTo>
                  <a:pt x="746567" y="21335"/>
                  <a:pt x="1010856" y="-1815"/>
                  <a:pt x="1145894" y="114"/>
                </a:cubicBezTo>
                <a:cubicBezTo>
                  <a:pt x="1280932" y="2043"/>
                  <a:pt x="1323372" y="18440"/>
                  <a:pt x="1365813" y="34838"/>
                </a:cubicBezTo>
              </a:path>
            </a:pathLst>
          </a:custGeom>
          <a:noFill/>
          <a:ln w="31750">
            <a:solidFill>
              <a:schemeClr val="accent1">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Brace 14"/>
          <p:cNvSpPr/>
          <p:nvPr/>
        </p:nvSpPr>
        <p:spPr>
          <a:xfrm>
            <a:off x="5178188" y="3927432"/>
            <a:ext cx="134777" cy="460062"/>
          </a:xfrm>
          <a:prstGeom prst="rightBrace">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Right Brace 98"/>
          <p:cNvSpPr/>
          <p:nvPr/>
        </p:nvSpPr>
        <p:spPr>
          <a:xfrm>
            <a:off x="5171382" y="4455555"/>
            <a:ext cx="153703" cy="400080"/>
          </a:xfrm>
          <a:prstGeom prst="rightBrace">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c 16"/>
          <p:cNvSpPr/>
          <p:nvPr/>
        </p:nvSpPr>
        <p:spPr>
          <a:xfrm rot="15483861">
            <a:off x="2344119" y="3586527"/>
            <a:ext cx="431108" cy="979577"/>
          </a:xfrm>
          <a:prstGeom prst="arc">
            <a:avLst>
              <a:gd name="adj1" fmla="val 18097353"/>
              <a:gd name="adj2" fmla="val 4272655"/>
            </a:avLst>
          </a:prstGeom>
          <a:ln w="317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00" name="Straight Connector 99"/>
          <p:cNvCxnSpPr/>
          <p:nvPr/>
        </p:nvCxnSpPr>
        <p:spPr>
          <a:xfrm flipV="1">
            <a:off x="5434115" y="3635893"/>
            <a:ext cx="1418098" cy="510941"/>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5426306" y="4655595"/>
            <a:ext cx="553934" cy="82192"/>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05" name="Right Brace 104"/>
          <p:cNvSpPr/>
          <p:nvPr/>
        </p:nvSpPr>
        <p:spPr>
          <a:xfrm>
            <a:off x="5157143" y="4944390"/>
            <a:ext cx="193693" cy="1048946"/>
          </a:xfrm>
          <a:prstGeom prst="rightBrace">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06" name="Straight Connector 105"/>
          <p:cNvCxnSpPr/>
          <p:nvPr/>
        </p:nvCxnSpPr>
        <p:spPr>
          <a:xfrm>
            <a:off x="5441261" y="5492751"/>
            <a:ext cx="276928" cy="477009"/>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68" name="Freeform 67"/>
          <p:cNvSpPr/>
          <p:nvPr/>
        </p:nvSpPr>
        <p:spPr>
          <a:xfrm flipV="1">
            <a:off x="744112" y="5772780"/>
            <a:ext cx="1365813" cy="45719"/>
          </a:xfrm>
          <a:custGeom>
            <a:avLst/>
            <a:gdLst>
              <a:gd name="connsiteX0" fmla="*/ 0 w 1365813"/>
              <a:gd name="connsiteY0" fmla="*/ 11689 h 34838"/>
              <a:gd name="connsiteX1" fmla="*/ 555585 w 1365813"/>
              <a:gd name="connsiteY1" fmla="*/ 23264 h 34838"/>
              <a:gd name="connsiteX2" fmla="*/ 1145894 w 1365813"/>
              <a:gd name="connsiteY2" fmla="*/ 114 h 34838"/>
              <a:gd name="connsiteX3" fmla="*/ 1365813 w 1365813"/>
              <a:gd name="connsiteY3" fmla="*/ 34838 h 34838"/>
            </a:gdLst>
            <a:ahLst/>
            <a:cxnLst>
              <a:cxn ang="0">
                <a:pos x="connsiteX0" y="connsiteY0"/>
              </a:cxn>
              <a:cxn ang="0">
                <a:pos x="connsiteX1" y="connsiteY1"/>
              </a:cxn>
              <a:cxn ang="0">
                <a:pos x="connsiteX2" y="connsiteY2"/>
              </a:cxn>
              <a:cxn ang="0">
                <a:pos x="connsiteX3" y="connsiteY3"/>
              </a:cxn>
            </a:cxnLst>
            <a:rect l="l" t="t" r="r" b="b"/>
            <a:pathLst>
              <a:path w="1365813" h="34838">
                <a:moveTo>
                  <a:pt x="0" y="11689"/>
                </a:moveTo>
                <a:cubicBezTo>
                  <a:pt x="182301" y="18441"/>
                  <a:pt x="364603" y="25193"/>
                  <a:pt x="555585" y="23264"/>
                </a:cubicBezTo>
                <a:cubicBezTo>
                  <a:pt x="746567" y="21335"/>
                  <a:pt x="1010856" y="-1815"/>
                  <a:pt x="1145894" y="114"/>
                </a:cubicBezTo>
                <a:cubicBezTo>
                  <a:pt x="1280932" y="2043"/>
                  <a:pt x="1323372" y="18440"/>
                  <a:pt x="1365813" y="34838"/>
                </a:cubicBezTo>
              </a:path>
            </a:pathLst>
          </a:custGeom>
          <a:noFill/>
          <a:ln w="31750">
            <a:solidFill>
              <a:schemeClr val="accent1">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flipV="1">
            <a:off x="3642439" y="5818499"/>
            <a:ext cx="1365813" cy="45719"/>
          </a:xfrm>
          <a:custGeom>
            <a:avLst/>
            <a:gdLst>
              <a:gd name="connsiteX0" fmla="*/ 0 w 1365813"/>
              <a:gd name="connsiteY0" fmla="*/ 11689 h 34838"/>
              <a:gd name="connsiteX1" fmla="*/ 555585 w 1365813"/>
              <a:gd name="connsiteY1" fmla="*/ 23264 h 34838"/>
              <a:gd name="connsiteX2" fmla="*/ 1145894 w 1365813"/>
              <a:gd name="connsiteY2" fmla="*/ 114 h 34838"/>
              <a:gd name="connsiteX3" fmla="*/ 1365813 w 1365813"/>
              <a:gd name="connsiteY3" fmla="*/ 34838 h 34838"/>
            </a:gdLst>
            <a:ahLst/>
            <a:cxnLst>
              <a:cxn ang="0">
                <a:pos x="connsiteX0" y="connsiteY0"/>
              </a:cxn>
              <a:cxn ang="0">
                <a:pos x="connsiteX1" y="connsiteY1"/>
              </a:cxn>
              <a:cxn ang="0">
                <a:pos x="connsiteX2" y="connsiteY2"/>
              </a:cxn>
              <a:cxn ang="0">
                <a:pos x="connsiteX3" y="connsiteY3"/>
              </a:cxn>
            </a:cxnLst>
            <a:rect l="l" t="t" r="r" b="b"/>
            <a:pathLst>
              <a:path w="1365813" h="34838">
                <a:moveTo>
                  <a:pt x="0" y="11689"/>
                </a:moveTo>
                <a:cubicBezTo>
                  <a:pt x="182301" y="18441"/>
                  <a:pt x="364603" y="25193"/>
                  <a:pt x="555585" y="23264"/>
                </a:cubicBezTo>
                <a:cubicBezTo>
                  <a:pt x="746567" y="21335"/>
                  <a:pt x="1010856" y="-1815"/>
                  <a:pt x="1145894" y="114"/>
                </a:cubicBezTo>
                <a:cubicBezTo>
                  <a:pt x="1280932" y="2043"/>
                  <a:pt x="1323372" y="18440"/>
                  <a:pt x="1365813" y="34838"/>
                </a:cubicBezTo>
              </a:path>
            </a:pathLst>
          </a:custGeom>
          <a:noFill/>
          <a:ln w="31750">
            <a:solidFill>
              <a:schemeClr val="accent1">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21290984" flipV="1">
            <a:off x="2156517" y="5772779"/>
            <a:ext cx="612679" cy="45719"/>
          </a:xfrm>
          <a:custGeom>
            <a:avLst/>
            <a:gdLst>
              <a:gd name="connsiteX0" fmla="*/ 0 w 324092"/>
              <a:gd name="connsiteY0" fmla="*/ 46968 h 46968"/>
              <a:gd name="connsiteX1" fmla="*/ 150471 w 324092"/>
              <a:gd name="connsiteY1" fmla="*/ 669 h 46968"/>
              <a:gd name="connsiteX2" fmla="*/ 324092 w 324092"/>
              <a:gd name="connsiteY2" fmla="*/ 23818 h 46968"/>
            </a:gdLst>
            <a:ahLst/>
            <a:cxnLst>
              <a:cxn ang="0">
                <a:pos x="connsiteX0" y="connsiteY0"/>
              </a:cxn>
              <a:cxn ang="0">
                <a:pos x="connsiteX1" y="connsiteY1"/>
              </a:cxn>
              <a:cxn ang="0">
                <a:pos x="connsiteX2" y="connsiteY2"/>
              </a:cxn>
            </a:cxnLst>
            <a:rect l="l" t="t" r="r" b="b"/>
            <a:pathLst>
              <a:path w="324092" h="46968">
                <a:moveTo>
                  <a:pt x="0" y="46968"/>
                </a:moveTo>
                <a:cubicBezTo>
                  <a:pt x="48228" y="25747"/>
                  <a:pt x="96456" y="4527"/>
                  <a:pt x="150471" y="669"/>
                </a:cubicBezTo>
                <a:cubicBezTo>
                  <a:pt x="204486" y="-3189"/>
                  <a:pt x="264289" y="10314"/>
                  <a:pt x="324092" y="23818"/>
                </a:cubicBezTo>
              </a:path>
            </a:pathLst>
          </a:custGeom>
          <a:noFill/>
          <a:ln w="31750">
            <a:solidFill>
              <a:schemeClr val="accent1">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6"/>
          <p:cNvSpPr/>
          <p:nvPr/>
        </p:nvSpPr>
        <p:spPr>
          <a:xfrm rot="283927">
            <a:off x="2790990" y="5736282"/>
            <a:ext cx="332487" cy="45719"/>
          </a:xfrm>
          <a:custGeom>
            <a:avLst/>
            <a:gdLst>
              <a:gd name="connsiteX0" fmla="*/ 0 w 324092"/>
              <a:gd name="connsiteY0" fmla="*/ 46968 h 46968"/>
              <a:gd name="connsiteX1" fmla="*/ 150471 w 324092"/>
              <a:gd name="connsiteY1" fmla="*/ 669 h 46968"/>
              <a:gd name="connsiteX2" fmla="*/ 324092 w 324092"/>
              <a:gd name="connsiteY2" fmla="*/ 23818 h 46968"/>
            </a:gdLst>
            <a:ahLst/>
            <a:cxnLst>
              <a:cxn ang="0">
                <a:pos x="connsiteX0" y="connsiteY0"/>
              </a:cxn>
              <a:cxn ang="0">
                <a:pos x="connsiteX1" y="connsiteY1"/>
              </a:cxn>
              <a:cxn ang="0">
                <a:pos x="connsiteX2" y="connsiteY2"/>
              </a:cxn>
            </a:cxnLst>
            <a:rect l="l" t="t" r="r" b="b"/>
            <a:pathLst>
              <a:path w="324092" h="46968">
                <a:moveTo>
                  <a:pt x="0" y="46968"/>
                </a:moveTo>
                <a:cubicBezTo>
                  <a:pt x="48228" y="25747"/>
                  <a:pt x="96456" y="4527"/>
                  <a:pt x="150471" y="669"/>
                </a:cubicBezTo>
                <a:cubicBezTo>
                  <a:pt x="204486" y="-3189"/>
                  <a:pt x="264289" y="10314"/>
                  <a:pt x="324092" y="23818"/>
                </a:cubicBezTo>
              </a:path>
            </a:pathLst>
          </a:custGeom>
          <a:noFill/>
          <a:ln w="31750">
            <a:solidFill>
              <a:schemeClr val="accent1">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p:cNvSpPr/>
          <p:nvPr/>
        </p:nvSpPr>
        <p:spPr>
          <a:xfrm rot="283927" flipV="1">
            <a:off x="3151209" y="5810595"/>
            <a:ext cx="471488" cy="45719"/>
          </a:xfrm>
          <a:custGeom>
            <a:avLst/>
            <a:gdLst>
              <a:gd name="connsiteX0" fmla="*/ 0 w 324092"/>
              <a:gd name="connsiteY0" fmla="*/ 46968 h 46968"/>
              <a:gd name="connsiteX1" fmla="*/ 150471 w 324092"/>
              <a:gd name="connsiteY1" fmla="*/ 669 h 46968"/>
              <a:gd name="connsiteX2" fmla="*/ 324092 w 324092"/>
              <a:gd name="connsiteY2" fmla="*/ 23818 h 46968"/>
            </a:gdLst>
            <a:ahLst/>
            <a:cxnLst>
              <a:cxn ang="0">
                <a:pos x="connsiteX0" y="connsiteY0"/>
              </a:cxn>
              <a:cxn ang="0">
                <a:pos x="connsiteX1" y="connsiteY1"/>
              </a:cxn>
              <a:cxn ang="0">
                <a:pos x="connsiteX2" y="connsiteY2"/>
              </a:cxn>
            </a:cxnLst>
            <a:rect l="l" t="t" r="r" b="b"/>
            <a:pathLst>
              <a:path w="324092" h="46968">
                <a:moveTo>
                  <a:pt x="0" y="46968"/>
                </a:moveTo>
                <a:cubicBezTo>
                  <a:pt x="48228" y="25747"/>
                  <a:pt x="96456" y="4527"/>
                  <a:pt x="150471" y="669"/>
                </a:cubicBezTo>
                <a:cubicBezTo>
                  <a:pt x="204486" y="-3189"/>
                  <a:pt x="264289" y="10314"/>
                  <a:pt x="324092" y="23818"/>
                </a:cubicBezTo>
              </a:path>
            </a:pathLst>
          </a:custGeom>
          <a:noFill/>
          <a:ln w="31750">
            <a:solidFill>
              <a:schemeClr val="accent1">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90374" y="3382722"/>
            <a:ext cx="1626682" cy="369332"/>
          </a:xfrm>
          <a:prstGeom prst="rect">
            <a:avLst/>
          </a:prstGeom>
          <a:noFill/>
        </p:spPr>
        <p:txBody>
          <a:bodyPr wrap="square" rtlCol="0">
            <a:spAutoFit/>
          </a:bodyPr>
          <a:lstStyle/>
          <a:p>
            <a:r>
              <a:rPr lang="en-ZA" dirty="0" smtClean="0">
                <a:solidFill>
                  <a:schemeClr val="accent1">
                    <a:lumMod val="75000"/>
                  </a:schemeClr>
                </a:solidFill>
              </a:rPr>
              <a:t>Taylor Column</a:t>
            </a:r>
            <a:endParaRPr lang="en-US" dirty="0">
              <a:solidFill>
                <a:schemeClr val="accent1">
                  <a:lumMod val="75000"/>
                </a:schemeClr>
              </a:solidFill>
            </a:endParaRPr>
          </a:p>
        </p:txBody>
      </p:sp>
      <p:sp>
        <p:nvSpPr>
          <p:cNvPr id="83" name="TextBox 82"/>
          <p:cNvSpPr txBox="1"/>
          <p:nvPr/>
        </p:nvSpPr>
        <p:spPr>
          <a:xfrm>
            <a:off x="6367892" y="3946041"/>
            <a:ext cx="2299704" cy="338554"/>
          </a:xfrm>
          <a:prstGeom prst="rect">
            <a:avLst/>
          </a:prstGeom>
          <a:noFill/>
        </p:spPr>
        <p:txBody>
          <a:bodyPr wrap="square" rtlCol="0">
            <a:spAutoFit/>
          </a:bodyPr>
          <a:lstStyle/>
          <a:p>
            <a:r>
              <a:rPr lang="en-ZA" sz="1600" dirty="0" smtClean="0">
                <a:solidFill>
                  <a:schemeClr val="accent1">
                    <a:lumMod val="75000"/>
                  </a:schemeClr>
                </a:solidFill>
              </a:rPr>
              <a:t>(southern hemisphere)</a:t>
            </a:r>
            <a:endParaRPr lang="en-US" sz="1600" dirty="0">
              <a:solidFill>
                <a:schemeClr val="accent1">
                  <a:lumMod val="75000"/>
                </a:schemeClr>
              </a:solidFill>
            </a:endParaRPr>
          </a:p>
        </p:txBody>
      </p:sp>
      <p:sp>
        <p:nvSpPr>
          <p:cNvPr id="5" name="Freeform 4"/>
          <p:cNvSpPr/>
          <p:nvPr/>
        </p:nvSpPr>
        <p:spPr>
          <a:xfrm>
            <a:off x="6852213" y="5625296"/>
            <a:ext cx="902825" cy="729205"/>
          </a:xfrm>
          <a:custGeom>
            <a:avLst/>
            <a:gdLst>
              <a:gd name="connsiteX0" fmla="*/ 173620 w 902825"/>
              <a:gd name="connsiteY0" fmla="*/ 127322 h 729205"/>
              <a:gd name="connsiteX1" fmla="*/ 312516 w 902825"/>
              <a:gd name="connsiteY1" fmla="*/ 34724 h 729205"/>
              <a:gd name="connsiteX2" fmla="*/ 555584 w 902825"/>
              <a:gd name="connsiteY2" fmla="*/ 0 h 729205"/>
              <a:gd name="connsiteX3" fmla="*/ 555584 w 902825"/>
              <a:gd name="connsiteY3" fmla="*/ 0 h 729205"/>
              <a:gd name="connsiteX4" fmla="*/ 729205 w 902825"/>
              <a:gd name="connsiteY4" fmla="*/ 127322 h 729205"/>
              <a:gd name="connsiteX5" fmla="*/ 798653 w 902825"/>
              <a:gd name="connsiteY5" fmla="*/ 173620 h 729205"/>
              <a:gd name="connsiteX6" fmla="*/ 879676 w 902825"/>
              <a:gd name="connsiteY6" fmla="*/ 289367 h 729205"/>
              <a:gd name="connsiteX7" fmla="*/ 902825 w 902825"/>
              <a:gd name="connsiteY7" fmla="*/ 381965 h 729205"/>
              <a:gd name="connsiteX8" fmla="*/ 879676 w 902825"/>
              <a:gd name="connsiteY8" fmla="*/ 509286 h 729205"/>
              <a:gd name="connsiteX9" fmla="*/ 787078 w 902825"/>
              <a:gd name="connsiteY9" fmla="*/ 578734 h 729205"/>
              <a:gd name="connsiteX10" fmla="*/ 706055 w 902825"/>
              <a:gd name="connsiteY10" fmla="*/ 636608 h 729205"/>
              <a:gd name="connsiteX11" fmla="*/ 648182 w 902825"/>
              <a:gd name="connsiteY11" fmla="*/ 717631 h 729205"/>
              <a:gd name="connsiteX12" fmla="*/ 520860 w 902825"/>
              <a:gd name="connsiteY12" fmla="*/ 729205 h 729205"/>
              <a:gd name="connsiteX13" fmla="*/ 393539 w 902825"/>
              <a:gd name="connsiteY13" fmla="*/ 729205 h 729205"/>
              <a:gd name="connsiteX14" fmla="*/ 277792 w 902825"/>
              <a:gd name="connsiteY14" fmla="*/ 648182 h 729205"/>
              <a:gd name="connsiteX15" fmla="*/ 127321 w 902825"/>
              <a:gd name="connsiteY15" fmla="*/ 613458 h 729205"/>
              <a:gd name="connsiteX16" fmla="*/ 69448 w 902825"/>
              <a:gd name="connsiteY16" fmla="*/ 613458 h 729205"/>
              <a:gd name="connsiteX17" fmla="*/ 46298 w 902825"/>
              <a:gd name="connsiteY17" fmla="*/ 497712 h 729205"/>
              <a:gd name="connsiteX18" fmla="*/ 0 w 902825"/>
              <a:gd name="connsiteY18" fmla="*/ 347241 h 729205"/>
              <a:gd name="connsiteX19" fmla="*/ 92597 w 902825"/>
              <a:gd name="connsiteY19" fmla="*/ 266218 h 729205"/>
              <a:gd name="connsiteX20" fmla="*/ 173620 w 902825"/>
              <a:gd name="connsiteY20" fmla="*/ 127322 h 72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02825" h="729205">
                <a:moveTo>
                  <a:pt x="173620" y="127322"/>
                </a:moveTo>
                <a:lnTo>
                  <a:pt x="312516" y="34724"/>
                </a:lnTo>
                <a:lnTo>
                  <a:pt x="555584" y="0"/>
                </a:lnTo>
                <a:lnTo>
                  <a:pt x="555584" y="0"/>
                </a:lnTo>
                <a:lnTo>
                  <a:pt x="729205" y="127322"/>
                </a:lnTo>
                <a:lnTo>
                  <a:pt x="798653" y="173620"/>
                </a:lnTo>
                <a:lnTo>
                  <a:pt x="879676" y="289367"/>
                </a:lnTo>
                <a:lnTo>
                  <a:pt x="902825" y="381965"/>
                </a:lnTo>
                <a:lnTo>
                  <a:pt x="879676" y="509286"/>
                </a:lnTo>
                <a:lnTo>
                  <a:pt x="787078" y="578734"/>
                </a:lnTo>
                <a:lnTo>
                  <a:pt x="706055" y="636608"/>
                </a:lnTo>
                <a:lnTo>
                  <a:pt x="648182" y="717631"/>
                </a:lnTo>
                <a:lnTo>
                  <a:pt x="520860" y="729205"/>
                </a:lnTo>
                <a:lnTo>
                  <a:pt x="393539" y="729205"/>
                </a:lnTo>
                <a:lnTo>
                  <a:pt x="277792" y="648182"/>
                </a:lnTo>
                <a:lnTo>
                  <a:pt x="127321" y="613458"/>
                </a:lnTo>
                <a:lnTo>
                  <a:pt x="69448" y="613458"/>
                </a:lnTo>
                <a:lnTo>
                  <a:pt x="46298" y="497712"/>
                </a:lnTo>
                <a:lnTo>
                  <a:pt x="0" y="347241"/>
                </a:lnTo>
                <a:lnTo>
                  <a:pt x="92597" y="266218"/>
                </a:lnTo>
                <a:lnTo>
                  <a:pt x="173620" y="127322"/>
                </a:lnTo>
                <a:close/>
              </a:path>
            </a:pathLst>
          </a:custGeom>
          <a:solidFill>
            <a:schemeClr val="bg1">
              <a:lumMod val="50000"/>
            </a:schemeClr>
          </a:solidFill>
          <a:ln w="317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rot="21441607">
            <a:off x="6052711" y="4354116"/>
            <a:ext cx="2442260" cy="792647"/>
            <a:chOff x="6030409" y="4398720"/>
            <a:chExt cx="2442260" cy="792647"/>
          </a:xfrm>
        </p:grpSpPr>
        <p:cxnSp>
          <p:nvCxnSpPr>
            <p:cNvPr id="70" name="Curved Connector 69"/>
            <p:cNvCxnSpPr/>
            <p:nvPr/>
          </p:nvCxnSpPr>
          <p:spPr>
            <a:xfrm>
              <a:off x="6757287" y="4797595"/>
              <a:ext cx="399275" cy="358728"/>
            </a:xfrm>
            <a:prstGeom prst="curvedConnector3">
              <a:avLst>
                <a:gd name="adj1" fmla="val 50000"/>
              </a:avLst>
            </a:prstGeom>
            <a:ln w="317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1" name="Freeform 70"/>
            <p:cNvSpPr/>
            <p:nvPr/>
          </p:nvSpPr>
          <p:spPr>
            <a:xfrm rot="7193793" flipV="1">
              <a:off x="6805317" y="4557702"/>
              <a:ext cx="297123" cy="55671"/>
            </a:xfrm>
            <a:custGeom>
              <a:avLst/>
              <a:gdLst>
                <a:gd name="connsiteX0" fmla="*/ 0 w 324092"/>
                <a:gd name="connsiteY0" fmla="*/ 46968 h 46968"/>
                <a:gd name="connsiteX1" fmla="*/ 150471 w 324092"/>
                <a:gd name="connsiteY1" fmla="*/ 669 h 46968"/>
                <a:gd name="connsiteX2" fmla="*/ 324092 w 324092"/>
                <a:gd name="connsiteY2" fmla="*/ 23818 h 46968"/>
              </a:gdLst>
              <a:ahLst/>
              <a:cxnLst>
                <a:cxn ang="0">
                  <a:pos x="connsiteX0" y="connsiteY0"/>
                </a:cxn>
                <a:cxn ang="0">
                  <a:pos x="connsiteX1" y="connsiteY1"/>
                </a:cxn>
                <a:cxn ang="0">
                  <a:pos x="connsiteX2" y="connsiteY2"/>
                </a:cxn>
              </a:cxnLst>
              <a:rect l="l" t="t" r="r" b="b"/>
              <a:pathLst>
                <a:path w="324092" h="46968">
                  <a:moveTo>
                    <a:pt x="0" y="46968"/>
                  </a:moveTo>
                  <a:cubicBezTo>
                    <a:pt x="48228" y="25747"/>
                    <a:pt x="96456" y="4527"/>
                    <a:pt x="150471" y="669"/>
                  </a:cubicBezTo>
                  <a:cubicBezTo>
                    <a:pt x="204486" y="-3189"/>
                    <a:pt x="264289" y="10314"/>
                    <a:pt x="324092" y="23818"/>
                  </a:cubicBezTo>
                </a:path>
              </a:pathLst>
            </a:custGeom>
            <a:noFill/>
            <a:ln w="31750">
              <a:solidFill>
                <a:schemeClr val="accent1">
                  <a:lumMod val="75000"/>
                </a:schemeClr>
              </a:solidFill>
              <a:prstDash val="sys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p:cNvSpPr/>
            <p:nvPr/>
          </p:nvSpPr>
          <p:spPr>
            <a:xfrm rot="10340252" flipV="1">
              <a:off x="7105173" y="4398720"/>
              <a:ext cx="287639" cy="63428"/>
            </a:xfrm>
            <a:custGeom>
              <a:avLst/>
              <a:gdLst>
                <a:gd name="connsiteX0" fmla="*/ 0 w 324092"/>
                <a:gd name="connsiteY0" fmla="*/ 46968 h 46968"/>
                <a:gd name="connsiteX1" fmla="*/ 150471 w 324092"/>
                <a:gd name="connsiteY1" fmla="*/ 669 h 46968"/>
                <a:gd name="connsiteX2" fmla="*/ 324092 w 324092"/>
                <a:gd name="connsiteY2" fmla="*/ 23818 h 46968"/>
              </a:gdLst>
              <a:ahLst/>
              <a:cxnLst>
                <a:cxn ang="0">
                  <a:pos x="connsiteX0" y="connsiteY0"/>
                </a:cxn>
                <a:cxn ang="0">
                  <a:pos x="connsiteX1" y="connsiteY1"/>
                </a:cxn>
                <a:cxn ang="0">
                  <a:pos x="connsiteX2" y="connsiteY2"/>
                </a:cxn>
              </a:cxnLst>
              <a:rect l="l" t="t" r="r" b="b"/>
              <a:pathLst>
                <a:path w="324092" h="46968">
                  <a:moveTo>
                    <a:pt x="0" y="46968"/>
                  </a:moveTo>
                  <a:cubicBezTo>
                    <a:pt x="48228" y="25747"/>
                    <a:pt x="96456" y="4527"/>
                    <a:pt x="150471" y="669"/>
                  </a:cubicBezTo>
                  <a:cubicBezTo>
                    <a:pt x="204486" y="-3189"/>
                    <a:pt x="264289" y="10314"/>
                    <a:pt x="324092" y="23818"/>
                  </a:cubicBezTo>
                </a:path>
              </a:pathLst>
            </a:custGeom>
            <a:noFill/>
            <a:ln w="31750">
              <a:solidFill>
                <a:schemeClr val="accent1">
                  <a:lumMod val="75000"/>
                </a:schemeClr>
              </a:solidFill>
              <a:prstDash val="sys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21226027" flipV="1">
              <a:off x="7177960" y="5145648"/>
              <a:ext cx="402199" cy="45719"/>
            </a:xfrm>
            <a:custGeom>
              <a:avLst/>
              <a:gdLst>
                <a:gd name="connsiteX0" fmla="*/ 0 w 324092"/>
                <a:gd name="connsiteY0" fmla="*/ 46968 h 46968"/>
                <a:gd name="connsiteX1" fmla="*/ 150471 w 324092"/>
                <a:gd name="connsiteY1" fmla="*/ 669 h 46968"/>
                <a:gd name="connsiteX2" fmla="*/ 324092 w 324092"/>
                <a:gd name="connsiteY2" fmla="*/ 23818 h 46968"/>
              </a:gdLst>
              <a:ahLst/>
              <a:cxnLst>
                <a:cxn ang="0">
                  <a:pos x="connsiteX0" y="connsiteY0"/>
                </a:cxn>
                <a:cxn ang="0">
                  <a:pos x="connsiteX1" y="connsiteY1"/>
                </a:cxn>
                <a:cxn ang="0">
                  <a:pos x="connsiteX2" y="connsiteY2"/>
                </a:cxn>
              </a:cxnLst>
              <a:rect l="l" t="t" r="r" b="b"/>
              <a:pathLst>
                <a:path w="324092" h="46968">
                  <a:moveTo>
                    <a:pt x="0" y="46968"/>
                  </a:moveTo>
                  <a:cubicBezTo>
                    <a:pt x="48228" y="25747"/>
                    <a:pt x="96456" y="4527"/>
                    <a:pt x="150471" y="669"/>
                  </a:cubicBezTo>
                  <a:cubicBezTo>
                    <a:pt x="204486" y="-3189"/>
                    <a:pt x="264289" y="10314"/>
                    <a:pt x="324092" y="23818"/>
                  </a:cubicBezTo>
                </a:path>
              </a:pathLst>
            </a:custGeom>
            <a:noFill/>
            <a:ln w="31750">
              <a:solidFill>
                <a:schemeClr val="accent1">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74"/>
            <p:cNvSpPr/>
            <p:nvPr/>
          </p:nvSpPr>
          <p:spPr>
            <a:xfrm>
              <a:off x="6061095" y="4755998"/>
              <a:ext cx="666346" cy="67546"/>
            </a:xfrm>
            <a:custGeom>
              <a:avLst/>
              <a:gdLst>
                <a:gd name="connsiteX0" fmla="*/ 0 w 1365813"/>
                <a:gd name="connsiteY0" fmla="*/ 11689 h 34838"/>
                <a:gd name="connsiteX1" fmla="*/ 555585 w 1365813"/>
                <a:gd name="connsiteY1" fmla="*/ 23264 h 34838"/>
                <a:gd name="connsiteX2" fmla="*/ 1145894 w 1365813"/>
                <a:gd name="connsiteY2" fmla="*/ 114 h 34838"/>
                <a:gd name="connsiteX3" fmla="*/ 1365813 w 1365813"/>
                <a:gd name="connsiteY3" fmla="*/ 34838 h 34838"/>
              </a:gdLst>
              <a:ahLst/>
              <a:cxnLst>
                <a:cxn ang="0">
                  <a:pos x="connsiteX0" y="connsiteY0"/>
                </a:cxn>
                <a:cxn ang="0">
                  <a:pos x="connsiteX1" y="connsiteY1"/>
                </a:cxn>
                <a:cxn ang="0">
                  <a:pos x="connsiteX2" y="connsiteY2"/>
                </a:cxn>
                <a:cxn ang="0">
                  <a:pos x="connsiteX3" y="connsiteY3"/>
                </a:cxn>
              </a:cxnLst>
              <a:rect l="l" t="t" r="r" b="b"/>
              <a:pathLst>
                <a:path w="1365813" h="34838">
                  <a:moveTo>
                    <a:pt x="0" y="11689"/>
                  </a:moveTo>
                  <a:cubicBezTo>
                    <a:pt x="182301" y="18441"/>
                    <a:pt x="364603" y="25193"/>
                    <a:pt x="555585" y="23264"/>
                  </a:cubicBezTo>
                  <a:cubicBezTo>
                    <a:pt x="746567" y="21335"/>
                    <a:pt x="1010856" y="-1815"/>
                    <a:pt x="1145894" y="114"/>
                  </a:cubicBezTo>
                  <a:cubicBezTo>
                    <a:pt x="1280932" y="2043"/>
                    <a:pt x="1323372" y="18440"/>
                    <a:pt x="1365813" y="34838"/>
                  </a:cubicBezTo>
                </a:path>
              </a:pathLst>
            </a:custGeom>
            <a:noFill/>
            <a:ln w="31750">
              <a:solidFill>
                <a:schemeClr val="accent1">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p:cNvSpPr/>
            <p:nvPr/>
          </p:nvSpPr>
          <p:spPr>
            <a:xfrm>
              <a:off x="6030409" y="4668392"/>
              <a:ext cx="697031" cy="45719"/>
            </a:xfrm>
            <a:custGeom>
              <a:avLst/>
              <a:gdLst>
                <a:gd name="connsiteX0" fmla="*/ 0 w 1365813"/>
                <a:gd name="connsiteY0" fmla="*/ 11689 h 34838"/>
                <a:gd name="connsiteX1" fmla="*/ 555585 w 1365813"/>
                <a:gd name="connsiteY1" fmla="*/ 23264 h 34838"/>
                <a:gd name="connsiteX2" fmla="*/ 1145894 w 1365813"/>
                <a:gd name="connsiteY2" fmla="*/ 114 h 34838"/>
                <a:gd name="connsiteX3" fmla="*/ 1365813 w 1365813"/>
                <a:gd name="connsiteY3" fmla="*/ 34838 h 34838"/>
              </a:gdLst>
              <a:ahLst/>
              <a:cxnLst>
                <a:cxn ang="0">
                  <a:pos x="connsiteX0" y="connsiteY0"/>
                </a:cxn>
                <a:cxn ang="0">
                  <a:pos x="connsiteX1" y="connsiteY1"/>
                </a:cxn>
                <a:cxn ang="0">
                  <a:pos x="connsiteX2" y="connsiteY2"/>
                </a:cxn>
                <a:cxn ang="0">
                  <a:pos x="connsiteX3" y="connsiteY3"/>
                </a:cxn>
              </a:cxnLst>
              <a:rect l="l" t="t" r="r" b="b"/>
              <a:pathLst>
                <a:path w="1365813" h="34838">
                  <a:moveTo>
                    <a:pt x="0" y="11689"/>
                  </a:moveTo>
                  <a:cubicBezTo>
                    <a:pt x="182301" y="18441"/>
                    <a:pt x="364603" y="25193"/>
                    <a:pt x="555585" y="23264"/>
                  </a:cubicBezTo>
                  <a:cubicBezTo>
                    <a:pt x="746567" y="21335"/>
                    <a:pt x="1010856" y="-1815"/>
                    <a:pt x="1145894" y="114"/>
                  </a:cubicBezTo>
                  <a:cubicBezTo>
                    <a:pt x="1280932" y="2043"/>
                    <a:pt x="1323372" y="18440"/>
                    <a:pt x="1365813" y="34838"/>
                  </a:cubicBezTo>
                </a:path>
              </a:pathLst>
            </a:custGeom>
            <a:noFill/>
            <a:ln w="31750">
              <a:solidFill>
                <a:schemeClr val="accent1">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77"/>
            <p:cNvSpPr/>
            <p:nvPr/>
          </p:nvSpPr>
          <p:spPr>
            <a:xfrm flipV="1">
              <a:off x="7601557" y="4950187"/>
              <a:ext cx="327337" cy="179907"/>
            </a:xfrm>
            <a:custGeom>
              <a:avLst/>
              <a:gdLst>
                <a:gd name="connsiteX0" fmla="*/ 0 w 358815"/>
                <a:gd name="connsiteY0" fmla="*/ 0 h 329918"/>
                <a:gd name="connsiteX1" fmla="*/ 115746 w 358815"/>
                <a:gd name="connsiteY1" fmla="*/ 115747 h 329918"/>
                <a:gd name="connsiteX2" fmla="*/ 150470 w 358815"/>
                <a:gd name="connsiteY2" fmla="*/ 231494 h 329918"/>
                <a:gd name="connsiteX3" fmla="*/ 185195 w 358815"/>
                <a:gd name="connsiteY3" fmla="*/ 324092 h 329918"/>
                <a:gd name="connsiteX4" fmla="*/ 358815 w 358815"/>
                <a:gd name="connsiteY4" fmla="*/ 312517 h 329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815" h="329918">
                  <a:moveTo>
                    <a:pt x="0" y="0"/>
                  </a:moveTo>
                  <a:cubicBezTo>
                    <a:pt x="45334" y="38582"/>
                    <a:pt x="90668" y="77165"/>
                    <a:pt x="115746" y="115747"/>
                  </a:cubicBezTo>
                  <a:cubicBezTo>
                    <a:pt x="140824" y="154329"/>
                    <a:pt x="138895" y="196770"/>
                    <a:pt x="150470" y="231494"/>
                  </a:cubicBezTo>
                  <a:cubicBezTo>
                    <a:pt x="162045" y="266218"/>
                    <a:pt x="150471" y="310588"/>
                    <a:pt x="185195" y="324092"/>
                  </a:cubicBezTo>
                  <a:cubicBezTo>
                    <a:pt x="219919" y="337596"/>
                    <a:pt x="289367" y="325056"/>
                    <a:pt x="358815" y="312517"/>
                  </a:cubicBezTo>
                </a:path>
              </a:pathLst>
            </a:custGeom>
            <a:noFill/>
            <a:ln w="31750">
              <a:solidFill>
                <a:schemeClr val="accent1">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p:cNvSpPr/>
            <p:nvPr/>
          </p:nvSpPr>
          <p:spPr>
            <a:xfrm>
              <a:off x="7953178" y="4909665"/>
              <a:ext cx="496341" cy="63672"/>
            </a:xfrm>
            <a:custGeom>
              <a:avLst/>
              <a:gdLst>
                <a:gd name="connsiteX0" fmla="*/ 0 w 1365813"/>
                <a:gd name="connsiteY0" fmla="*/ 11689 h 34838"/>
                <a:gd name="connsiteX1" fmla="*/ 555585 w 1365813"/>
                <a:gd name="connsiteY1" fmla="*/ 23264 h 34838"/>
                <a:gd name="connsiteX2" fmla="*/ 1145894 w 1365813"/>
                <a:gd name="connsiteY2" fmla="*/ 114 h 34838"/>
                <a:gd name="connsiteX3" fmla="*/ 1365813 w 1365813"/>
                <a:gd name="connsiteY3" fmla="*/ 34838 h 34838"/>
              </a:gdLst>
              <a:ahLst/>
              <a:cxnLst>
                <a:cxn ang="0">
                  <a:pos x="connsiteX0" y="connsiteY0"/>
                </a:cxn>
                <a:cxn ang="0">
                  <a:pos x="connsiteX1" y="connsiteY1"/>
                </a:cxn>
                <a:cxn ang="0">
                  <a:pos x="connsiteX2" y="connsiteY2"/>
                </a:cxn>
                <a:cxn ang="0">
                  <a:pos x="connsiteX3" y="connsiteY3"/>
                </a:cxn>
              </a:cxnLst>
              <a:rect l="l" t="t" r="r" b="b"/>
              <a:pathLst>
                <a:path w="1365813" h="34838">
                  <a:moveTo>
                    <a:pt x="0" y="11689"/>
                  </a:moveTo>
                  <a:cubicBezTo>
                    <a:pt x="182301" y="18441"/>
                    <a:pt x="364603" y="25193"/>
                    <a:pt x="555585" y="23264"/>
                  </a:cubicBezTo>
                  <a:cubicBezTo>
                    <a:pt x="746567" y="21335"/>
                    <a:pt x="1010856" y="-1815"/>
                    <a:pt x="1145894" y="114"/>
                  </a:cubicBezTo>
                  <a:cubicBezTo>
                    <a:pt x="1280932" y="2043"/>
                    <a:pt x="1323372" y="18440"/>
                    <a:pt x="1365813" y="34838"/>
                  </a:cubicBezTo>
                </a:path>
              </a:pathLst>
            </a:custGeom>
            <a:noFill/>
            <a:ln w="31750">
              <a:solidFill>
                <a:schemeClr val="accent1">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p:cNvSpPr/>
            <p:nvPr/>
          </p:nvSpPr>
          <p:spPr>
            <a:xfrm>
              <a:off x="7852754" y="4808807"/>
              <a:ext cx="619915" cy="45719"/>
            </a:xfrm>
            <a:custGeom>
              <a:avLst/>
              <a:gdLst>
                <a:gd name="connsiteX0" fmla="*/ 0 w 1365813"/>
                <a:gd name="connsiteY0" fmla="*/ 11689 h 34838"/>
                <a:gd name="connsiteX1" fmla="*/ 555585 w 1365813"/>
                <a:gd name="connsiteY1" fmla="*/ 23264 h 34838"/>
                <a:gd name="connsiteX2" fmla="*/ 1145894 w 1365813"/>
                <a:gd name="connsiteY2" fmla="*/ 114 h 34838"/>
                <a:gd name="connsiteX3" fmla="*/ 1365813 w 1365813"/>
                <a:gd name="connsiteY3" fmla="*/ 34838 h 34838"/>
              </a:gdLst>
              <a:ahLst/>
              <a:cxnLst>
                <a:cxn ang="0">
                  <a:pos x="connsiteX0" y="connsiteY0"/>
                </a:cxn>
                <a:cxn ang="0">
                  <a:pos x="connsiteX1" y="connsiteY1"/>
                </a:cxn>
                <a:cxn ang="0">
                  <a:pos x="connsiteX2" y="connsiteY2"/>
                </a:cxn>
                <a:cxn ang="0">
                  <a:pos x="connsiteX3" y="connsiteY3"/>
                </a:cxn>
              </a:cxnLst>
              <a:rect l="l" t="t" r="r" b="b"/>
              <a:pathLst>
                <a:path w="1365813" h="34838">
                  <a:moveTo>
                    <a:pt x="0" y="11689"/>
                  </a:moveTo>
                  <a:cubicBezTo>
                    <a:pt x="182301" y="18441"/>
                    <a:pt x="364603" y="25193"/>
                    <a:pt x="555585" y="23264"/>
                  </a:cubicBezTo>
                  <a:cubicBezTo>
                    <a:pt x="746567" y="21335"/>
                    <a:pt x="1010856" y="-1815"/>
                    <a:pt x="1145894" y="114"/>
                  </a:cubicBezTo>
                  <a:cubicBezTo>
                    <a:pt x="1280932" y="2043"/>
                    <a:pt x="1323372" y="18440"/>
                    <a:pt x="1365813" y="34838"/>
                  </a:cubicBezTo>
                </a:path>
              </a:pathLst>
            </a:custGeom>
            <a:noFill/>
            <a:ln w="31750">
              <a:solidFill>
                <a:schemeClr val="accent1">
                  <a:lumMod val="75000"/>
                </a:schemeClr>
              </a:solidFill>
              <a:prstDash val="sys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p:cNvSpPr/>
            <p:nvPr/>
          </p:nvSpPr>
          <p:spPr>
            <a:xfrm rot="13099058" flipV="1">
              <a:off x="7435072" y="4568120"/>
              <a:ext cx="415701" cy="45719"/>
            </a:xfrm>
            <a:custGeom>
              <a:avLst/>
              <a:gdLst>
                <a:gd name="connsiteX0" fmla="*/ 0 w 324092"/>
                <a:gd name="connsiteY0" fmla="*/ 46968 h 46968"/>
                <a:gd name="connsiteX1" fmla="*/ 150471 w 324092"/>
                <a:gd name="connsiteY1" fmla="*/ 669 h 46968"/>
                <a:gd name="connsiteX2" fmla="*/ 324092 w 324092"/>
                <a:gd name="connsiteY2" fmla="*/ 23818 h 46968"/>
              </a:gdLst>
              <a:ahLst/>
              <a:cxnLst>
                <a:cxn ang="0">
                  <a:pos x="connsiteX0" y="connsiteY0"/>
                </a:cxn>
                <a:cxn ang="0">
                  <a:pos x="connsiteX1" y="connsiteY1"/>
                </a:cxn>
                <a:cxn ang="0">
                  <a:pos x="connsiteX2" y="connsiteY2"/>
                </a:cxn>
              </a:cxnLst>
              <a:rect l="l" t="t" r="r" b="b"/>
              <a:pathLst>
                <a:path w="324092" h="46968">
                  <a:moveTo>
                    <a:pt x="0" y="46968"/>
                  </a:moveTo>
                  <a:cubicBezTo>
                    <a:pt x="48228" y="25747"/>
                    <a:pt x="96456" y="4527"/>
                    <a:pt x="150471" y="669"/>
                  </a:cubicBezTo>
                  <a:cubicBezTo>
                    <a:pt x="204486" y="-3189"/>
                    <a:pt x="264289" y="10314"/>
                    <a:pt x="324092" y="23818"/>
                  </a:cubicBezTo>
                </a:path>
              </a:pathLst>
            </a:custGeom>
            <a:noFill/>
            <a:ln w="31750">
              <a:solidFill>
                <a:schemeClr val="accent1">
                  <a:lumMod val="75000"/>
                </a:schemeClr>
              </a:solidFill>
              <a:prstDash val="sys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V="1">
              <a:off x="7779155" y="4787148"/>
              <a:ext cx="0" cy="176542"/>
            </a:xfrm>
            <a:prstGeom prst="straightConnector1">
              <a:avLst/>
            </a:prstGeom>
            <a:ln w="317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Freeform 13"/>
          <p:cNvSpPr/>
          <p:nvPr/>
        </p:nvSpPr>
        <p:spPr>
          <a:xfrm rot="21438157">
            <a:off x="2926303" y="4182400"/>
            <a:ext cx="632066" cy="153394"/>
          </a:xfrm>
          <a:custGeom>
            <a:avLst/>
            <a:gdLst>
              <a:gd name="connsiteX0" fmla="*/ 0 w 613458"/>
              <a:gd name="connsiteY0" fmla="*/ 0 h 104669"/>
              <a:gd name="connsiteX1" fmla="*/ 219919 w 613458"/>
              <a:gd name="connsiteY1" fmla="*/ 23149 h 104669"/>
              <a:gd name="connsiteX2" fmla="*/ 393539 w 613458"/>
              <a:gd name="connsiteY2" fmla="*/ 92597 h 104669"/>
              <a:gd name="connsiteX3" fmla="*/ 613458 w 613458"/>
              <a:gd name="connsiteY3" fmla="*/ 104172 h 104669"/>
            </a:gdLst>
            <a:ahLst/>
            <a:cxnLst>
              <a:cxn ang="0">
                <a:pos x="connsiteX0" y="connsiteY0"/>
              </a:cxn>
              <a:cxn ang="0">
                <a:pos x="connsiteX1" y="connsiteY1"/>
              </a:cxn>
              <a:cxn ang="0">
                <a:pos x="connsiteX2" y="connsiteY2"/>
              </a:cxn>
              <a:cxn ang="0">
                <a:pos x="connsiteX3" y="connsiteY3"/>
              </a:cxn>
            </a:cxnLst>
            <a:rect l="l" t="t" r="r" b="b"/>
            <a:pathLst>
              <a:path w="613458" h="104669">
                <a:moveTo>
                  <a:pt x="0" y="0"/>
                </a:moveTo>
                <a:cubicBezTo>
                  <a:pt x="77164" y="3858"/>
                  <a:pt x="154329" y="7716"/>
                  <a:pt x="219919" y="23149"/>
                </a:cubicBezTo>
                <a:cubicBezTo>
                  <a:pt x="285509" y="38582"/>
                  <a:pt x="327949" y="79093"/>
                  <a:pt x="393539" y="92597"/>
                </a:cubicBezTo>
                <a:cubicBezTo>
                  <a:pt x="459129" y="106101"/>
                  <a:pt x="536293" y="105136"/>
                  <a:pt x="613458" y="104172"/>
                </a:cubicBezTo>
              </a:path>
            </a:pathLst>
          </a:custGeom>
          <a:noFill/>
          <a:ln w="31750">
            <a:solidFill>
              <a:schemeClr val="accent1">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83"/>
          <p:cNvSpPr/>
          <p:nvPr/>
        </p:nvSpPr>
        <p:spPr>
          <a:xfrm rot="452674">
            <a:off x="3125101" y="4531569"/>
            <a:ext cx="435624" cy="157181"/>
          </a:xfrm>
          <a:custGeom>
            <a:avLst/>
            <a:gdLst>
              <a:gd name="connsiteX0" fmla="*/ 0 w 613458"/>
              <a:gd name="connsiteY0" fmla="*/ 0 h 104669"/>
              <a:gd name="connsiteX1" fmla="*/ 219919 w 613458"/>
              <a:gd name="connsiteY1" fmla="*/ 23149 h 104669"/>
              <a:gd name="connsiteX2" fmla="*/ 393539 w 613458"/>
              <a:gd name="connsiteY2" fmla="*/ 92597 h 104669"/>
              <a:gd name="connsiteX3" fmla="*/ 613458 w 613458"/>
              <a:gd name="connsiteY3" fmla="*/ 104172 h 104669"/>
            </a:gdLst>
            <a:ahLst/>
            <a:cxnLst>
              <a:cxn ang="0">
                <a:pos x="connsiteX0" y="connsiteY0"/>
              </a:cxn>
              <a:cxn ang="0">
                <a:pos x="connsiteX1" y="connsiteY1"/>
              </a:cxn>
              <a:cxn ang="0">
                <a:pos x="connsiteX2" y="connsiteY2"/>
              </a:cxn>
              <a:cxn ang="0">
                <a:pos x="connsiteX3" y="connsiteY3"/>
              </a:cxn>
            </a:cxnLst>
            <a:rect l="l" t="t" r="r" b="b"/>
            <a:pathLst>
              <a:path w="613458" h="104669">
                <a:moveTo>
                  <a:pt x="0" y="0"/>
                </a:moveTo>
                <a:cubicBezTo>
                  <a:pt x="77164" y="3858"/>
                  <a:pt x="154329" y="7716"/>
                  <a:pt x="219919" y="23149"/>
                </a:cubicBezTo>
                <a:cubicBezTo>
                  <a:pt x="285509" y="38582"/>
                  <a:pt x="327949" y="79093"/>
                  <a:pt x="393539" y="92597"/>
                </a:cubicBezTo>
                <a:cubicBezTo>
                  <a:pt x="459129" y="106101"/>
                  <a:pt x="536293" y="105136"/>
                  <a:pt x="613458" y="104172"/>
                </a:cubicBezTo>
              </a:path>
            </a:pathLst>
          </a:custGeom>
          <a:noFill/>
          <a:ln w="31750">
            <a:solidFill>
              <a:schemeClr val="accent1">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84"/>
          <p:cNvSpPr/>
          <p:nvPr/>
        </p:nvSpPr>
        <p:spPr>
          <a:xfrm rot="452674">
            <a:off x="3089810" y="5310940"/>
            <a:ext cx="453715" cy="187799"/>
          </a:xfrm>
          <a:custGeom>
            <a:avLst/>
            <a:gdLst>
              <a:gd name="connsiteX0" fmla="*/ 0 w 613458"/>
              <a:gd name="connsiteY0" fmla="*/ 0 h 104669"/>
              <a:gd name="connsiteX1" fmla="*/ 219919 w 613458"/>
              <a:gd name="connsiteY1" fmla="*/ 23149 h 104669"/>
              <a:gd name="connsiteX2" fmla="*/ 393539 w 613458"/>
              <a:gd name="connsiteY2" fmla="*/ 92597 h 104669"/>
              <a:gd name="connsiteX3" fmla="*/ 613458 w 613458"/>
              <a:gd name="connsiteY3" fmla="*/ 104172 h 104669"/>
            </a:gdLst>
            <a:ahLst/>
            <a:cxnLst>
              <a:cxn ang="0">
                <a:pos x="connsiteX0" y="connsiteY0"/>
              </a:cxn>
              <a:cxn ang="0">
                <a:pos x="connsiteX1" y="connsiteY1"/>
              </a:cxn>
              <a:cxn ang="0">
                <a:pos x="connsiteX2" y="connsiteY2"/>
              </a:cxn>
              <a:cxn ang="0">
                <a:pos x="connsiteX3" y="connsiteY3"/>
              </a:cxn>
            </a:cxnLst>
            <a:rect l="l" t="t" r="r" b="b"/>
            <a:pathLst>
              <a:path w="613458" h="104669">
                <a:moveTo>
                  <a:pt x="0" y="0"/>
                </a:moveTo>
                <a:cubicBezTo>
                  <a:pt x="77164" y="3858"/>
                  <a:pt x="154329" y="7716"/>
                  <a:pt x="219919" y="23149"/>
                </a:cubicBezTo>
                <a:cubicBezTo>
                  <a:pt x="285509" y="38582"/>
                  <a:pt x="327949" y="79093"/>
                  <a:pt x="393539" y="92597"/>
                </a:cubicBezTo>
                <a:cubicBezTo>
                  <a:pt x="459129" y="106101"/>
                  <a:pt x="536293" y="105136"/>
                  <a:pt x="613458" y="104172"/>
                </a:cubicBezTo>
              </a:path>
            </a:pathLst>
          </a:custGeom>
          <a:noFill/>
          <a:ln w="31750">
            <a:solidFill>
              <a:schemeClr val="accent1">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85"/>
          <p:cNvSpPr/>
          <p:nvPr/>
        </p:nvSpPr>
        <p:spPr>
          <a:xfrm rot="452674">
            <a:off x="3239754" y="4901645"/>
            <a:ext cx="341728" cy="191457"/>
          </a:xfrm>
          <a:custGeom>
            <a:avLst/>
            <a:gdLst>
              <a:gd name="connsiteX0" fmla="*/ 0 w 613458"/>
              <a:gd name="connsiteY0" fmla="*/ 0 h 104669"/>
              <a:gd name="connsiteX1" fmla="*/ 219919 w 613458"/>
              <a:gd name="connsiteY1" fmla="*/ 23149 h 104669"/>
              <a:gd name="connsiteX2" fmla="*/ 393539 w 613458"/>
              <a:gd name="connsiteY2" fmla="*/ 92597 h 104669"/>
              <a:gd name="connsiteX3" fmla="*/ 613458 w 613458"/>
              <a:gd name="connsiteY3" fmla="*/ 104172 h 104669"/>
            </a:gdLst>
            <a:ahLst/>
            <a:cxnLst>
              <a:cxn ang="0">
                <a:pos x="connsiteX0" y="connsiteY0"/>
              </a:cxn>
              <a:cxn ang="0">
                <a:pos x="connsiteX1" y="connsiteY1"/>
              </a:cxn>
              <a:cxn ang="0">
                <a:pos x="connsiteX2" y="connsiteY2"/>
              </a:cxn>
              <a:cxn ang="0">
                <a:pos x="connsiteX3" y="connsiteY3"/>
              </a:cxn>
            </a:cxnLst>
            <a:rect l="l" t="t" r="r" b="b"/>
            <a:pathLst>
              <a:path w="613458" h="104669">
                <a:moveTo>
                  <a:pt x="0" y="0"/>
                </a:moveTo>
                <a:cubicBezTo>
                  <a:pt x="77164" y="3858"/>
                  <a:pt x="154329" y="7716"/>
                  <a:pt x="219919" y="23149"/>
                </a:cubicBezTo>
                <a:cubicBezTo>
                  <a:pt x="285509" y="38582"/>
                  <a:pt x="327949" y="79093"/>
                  <a:pt x="393539" y="92597"/>
                </a:cubicBezTo>
                <a:cubicBezTo>
                  <a:pt x="459129" y="106101"/>
                  <a:pt x="536293" y="105136"/>
                  <a:pt x="613458" y="104172"/>
                </a:cubicBezTo>
              </a:path>
            </a:pathLst>
          </a:custGeom>
          <a:noFill/>
          <a:ln w="31750">
            <a:solidFill>
              <a:schemeClr val="accent1">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86"/>
          <p:cNvSpPr/>
          <p:nvPr/>
        </p:nvSpPr>
        <p:spPr>
          <a:xfrm>
            <a:off x="674877" y="4307728"/>
            <a:ext cx="1365813" cy="45719"/>
          </a:xfrm>
          <a:custGeom>
            <a:avLst/>
            <a:gdLst>
              <a:gd name="connsiteX0" fmla="*/ 0 w 1365813"/>
              <a:gd name="connsiteY0" fmla="*/ 11689 h 34838"/>
              <a:gd name="connsiteX1" fmla="*/ 555585 w 1365813"/>
              <a:gd name="connsiteY1" fmla="*/ 23264 h 34838"/>
              <a:gd name="connsiteX2" fmla="*/ 1145894 w 1365813"/>
              <a:gd name="connsiteY2" fmla="*/ 114 h 34838"/>
              <a:gd name="connsiteX3" fmla="*/ 1365813 w 1365813"/>
              <a:gd name="connsiteY3" fmla="*/ 34838 h 34838"/>
            </a:gdLst>
            <a:ahLst/>
            <a:cxnLst>
              <a:cxn ang="0">
                <a:pos x="connsiteX0" y="connsiteY0"/>
              </a:cxn>
              <a:cxn ang="0">
                <a:pos x="connsiteX1" y="connsiteY1"/>
              </a:cxn>
              <a:cxn ang="0">
                <a:pos x="connsiteX2" y="connsiteY2"/>
              </a:cxn>
              <a:cxn ang="0">
                <a:pos x="connsiteX3" y="connsiteY3"/>
              </a:cxn>
            </a:cxnLst>
            <a:rect l="l" t="t" r="r" b="b"/>
            <a:pathLst>
              <a:path w="1365813" h="34838">
                <a:moveTo>
                  <a:pt x="0" y="11689"/>
                </a:moveTo>
                <a:cubicBezTo>
                  <a:pt x="182301" y="18441"/>
                  <a:pt x="364603" y="25193"/>
                  <a:pt x="555585" y="23264"/>
                </a:cubicBezTo>
                <a:cubicBezTo>
                  <a:pt x="746567" y="21335"/>
                  <a:pt x="1010856" y="-1815"/>
                  <a:pt x="1145894" y="114"/>
                </a:cubicBezTo>
                <a:cubicBezTo>
                  <a:pt x="1280932" y="2043"/>
                  <a:pt x="1323372" y="18440"/>
                  <a:pt x="1365813" y="34838"/>
                </a:cubicBezTo>
              </a:path>
            </a:pathLst>
          </a:custGeom>
          <a:noFill/>
          <a:ln w="31750">
            <a:solidFill>
              <a:schemeClr val="accent1">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p:cNvSpPr/>
          <p:nvPr/>
        </p:nvSpPr>
        <p:spPr>
          <a:xfrm>
            <a:off x="3622418" y="5102941"/>
            <a:ext cx="1365813" cy="45719"/>
          </a:xfrm>
          <a:custGeom>
            <a:avLst/>
            <a:gdLst>
              <a:gd name="connsiteX0" fmla="*/ 0 w 1365813"/>
              <a:gd name="connsiteY0" fmla="*/ 11689 h 34838"/>
              <a:gd name="connsiteX1" fmla="*/ 555585 w 1365813"/>
              <a:gd name="connsiteY1" fmla="*/ 23264 h 34838"/>
              <a:gd name="connsiteX2" fmla="*/ 1145894 w 1365813"/>
              <a:gd name="connsiteY2" fmla="*/ 114 h 34838"/>
              <a:gd name="connsiteX3" fmla="*/ 1365813 w 1365813"/>
              <a:gd name="connsiteY3" fmla="*/ 34838 h 34838"/>
            </a:gdLst>
            <a:ahLst/>
            <a:cxnLst>
              <a:cxn ang="0">
                <a:pos x="connsiteX0" y="connsiteY0"/>
              </a:cxn>
              <a:cxn ang="0">
                <a:pos x="connsiteX1" y="connsiteY1"/>
              </a:cxn>
              <a:cxn ang="0">
                <a:pos x="connsiteX2" y="connsiteY2"/>
              </a:cxn>
              <a:cxn ang="0">
                <a:pos x="connsiteX3" y="connsiteY3"/>
              </a:cxn>
            </a:cxnLst>
            <a:rect l="l" t="t" r="r" b="b"/>
            <a:pathLst>
              <a:path w="1365813" h="34838">
                <a:moveTo>
                  <a:pt x="0" y="11689"/>
                </a:moveTo>
                <a:cubicBezTo>
                  <a:pt x="182301" y="18441"/>
                  <a:pt x="364603" y="25193"/>
                  <a:pt x="555585" y="23264"/>
                </a:cubicBezTo>
                <a:cubicBezTo>
                  <a:pt x="746567" y="21335"/>
                  <a:pt x="1010856" y="-1815"/>
                  <a:pt x="1145894" y="114"/>
                </a:cubicBezTo>
                <a:cubicBezTo>
                  <a:pt x="1280932" y="2043"/>
                  <a:pt x="1323372" y="18440"/>
                  <a:pt x="1365813" y="34838"/>
                </a:cubicBezTo>
              </a:path>
            </a:pathLst>
          </a:custGeom>
          <a:noFill/>
          <a:ln w="31750">
            <a:solidFill>
              <a:schemeClr val="accent1">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88"/>
          <p:cNvSpPr/>
          <p:nvPr/>
        </p:nvSpPr>
        <p:spPr>
          <a:xfrm>
            <a:off x="3569742" y="5508298"/>
            <a:ext cx="1365813" cy="45719"/>
          </a:xfrm>
          <a:custGeom>
            <a:avLst/>
            <a:gdLst>
              <a:gd name="connsiteX0" fmla="*/ 0 w 1365813"/>
              <a:gd name="connsiteY0" fmla="*/ 11689 h 34838"/>
              <a:gd name="connsiteX1" fmla="*/ 555585 w 1365813"/>
              <a:gd name="connsiteY1" fmla="*/ 23264 h 34838"/>
              <a:gd name="connsiteX2" fmla="*/ 1145894 w 1365813"/>
              <a:gd name="connsiteY2" fmla="*/ 114 h 34838"/>
              <a:gd name="connsiteX3" fmla="*/ 1365813 w 1365813"/>
              <a:gd name="connsiteY3" fmla="*/ 34838 h 34838"/>
            </a:gdLst>
            <a:ahLst/>
            <a:cxnLst>
              <a:cxn ang="0">
                <a:pos x="connsiteX0" y="connsiteY0"/>
              </a:cxn>
              <a:cxn ang="0">
                <a:pos x="connsiteX1" y="connsiteY1"/>
              </a:cxn>
              <a:cxn ang="0">
                <a:pos x="connsiteX2" y="connsiteY2"/>
              </a:cxn>
              <a:cxn ang="0">
                <a:pos x="connsiteX3" y="connsiteY3"/>
              </a:cxn>
            </a:cxnLst>
            <a:rect l="l" t="t" r="r" b="b"/>
            <a:pathLst>
              <a:path w="1365813" h="34838">
                <a:moveTo>
                  <a:pt x="0" y="11689"/>
                </a:moveTo>
                <a:cubicBezTo>
                  <a:pt x="182301" y="18441"/>
                  <a:pt x="364603" y="25193"/>
                  <a:pt x="555585" y="23264"/>
                </a:cubicBezTo>
                <a:cubicBezTo>
                  <a:pt x="746567" y="21335"/>
                  <a:pt x="1010856" y="-1815"/>
                  <a:pt x="1145894" y="114"/>
                </a:cubicBezTo>
                <a:cubicBezTo>
                  <a:pt x="1280932" y="2043"/>
                  <a:pt x="1323372" y="18440"/>
                  <a:pt x="1365813" y="34838"/>
                </a:cubicBezTo>
              </a:path>
            </a:pathLst>
          </a:custGeom>
          <a:noFill/>
          <a:ln w="31750">
            <a:solidFill>
              <a:schemeClr val="accent1">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89"/>
          <p:cNvSpPr/>
          <p:nvPr/>
        </p:nvSpPr>
        <p:spPr>
          <a:xfrm>
            <a:off x="3542149" y="3980430"/>
            <a:ext cx="1365813" cy="45719"/>
          </a:xfrm>
          <a:custGeom>
            <a:avLst/>
            <a:gdLst>
              <a:gd name="connsiteX0" fmla="*/ 0 w 1365813"/>
              <a:gd name="connsiteY0" fmla="*/ 11689 h 34838"/>
              <a:gd name="connsiteX1" fmla="*/ 555585 w 1365813"/>
              <a:gd name="connsiteY1" fmla="*/ 23264 h 34838"/>
              <a:gd name="connsiteX2" fmla="*/ 1145894 w 1365813"/>
              <a:gd name="connsiteY2" fmla="*/ 114 h 34838"/>
              <a:gd name="connsiteX3" fmla="*/ 1365813 w 1365813"/>
              <a:gd name="connsiteY3" fmla="*/ 34838 h 34838"/>
            </a:gdLst>
            <a:ahLst/>
            <a:cxnLst>
              <a:cxn ang="0">
                <a:pos x="connsiteX0" y="connsiteY0"/>
              </a:cxn>
              <a:cxn ang="0">
                <a:pos x="connsiteX1" y="connsiteY1"/>
              </a:cxn>
              <a:cxn ang="0">
                <a:pos x="connsiteX2" y="connsiteY2"/>
              </a:cxn>
              <a:cxn ang="0">
                <a:pos x="connsiteX3" y="connsiteY3"/>
              </a:cxn>
            </a:cxnLst>
            <a:rect l="l" t="t" r="r" b="b"/>
            <a:pathLst>
              <a:path w="1365813" h="34838">
                <a:moveTo>
                  <a:pt x="0" y="11689"/>
                </a:moveTo>
                <a:cubicBezTo>
                  <a:pt x="182301" y="18441"/>
                  <a:pt x="364603" y="25193"/>
                  <a:pt x="555585" y="23264"/>
                </a:cubicBezTo>
                <a:cubicBezTo>
                  <a:pt x="746567" y="21335"/>
                  <a:pt x="1010856" y="-1815"/>
                  <a:pt x="1145894" y="114"/>
                </a:cubicBezTo>
                <a:cubicBezTo>
                  <a:pt x="1280932" y="2043"/>
                  <a:pt x="1323372" y="18440"/>
                  <a:pt x="1365813" y="34838"/>
                </a:cubicBezTo>
              </a:path>
            </a:pathLst>
          </a:custGeom>
          <a:noFill/>
          <a:ln w="31750">
            <a:solidFill>
              <a:schemeClr val="accent1">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96"/>
          <p:cNvSpPr/>
          <p:nvPr/>
        </p:nvSpPr>
        <p:spPr>
          <a:xfrm>
            <a:off x="2595570" y="5818499"/>
            <a:ext cx="515590" cy="189035"/>
          </a:xfrm>
          <a:custGeom>
            <a:avLst/>
            <a:gdLst>
              <a:gd name="connsiteX0" fmla="*/ 0 w 972273"/>
              <a:gd name="connsiteY0" fmla="*/ 717630 h 717630"/>
              <a:gd name="connsiteX1" fmla="*/ 0 w 972273"/>
              <a:gd name="connsiteY1" fmla="*/ 717630 h 717630"/>
              <a:gd name="connsiteX2" fmla="*/ 196770 w 972273"/>
              <a:gd name="connsiteY2" fmla="*/ 717630 h 717630"/>
              <a:gd name="connsiteX3" fmla="*/ 972273 w 972273"/>
              <a:gd name="connsiteY3" fmla="*/ 717630 h 717630"/>
              <a:gd name="connsiteX4" fmla="*/ 937549 w 972273"/>
              <a:gd name="connsiteY4" fmla="*/ 567159 h 717630"/>
              <a:gd name="connsiteX5" fmla="*/ 833377 w 972273"/>
              <a:gd name="connsiteY5" fmla="*/ 381964 h 717630"/>
              <a:gd name="connsiteX6" fmla="*/ 821803 w 972273"/>
              <a:gd name="connsiteY6" fmla="*/ 104172 h 717630"/>
              <a:gd name="connsiteX7" fmla="*/ 694481 w 972273"/>
              <a:gd name="connsiteY7" fmla="*/ 0 h 717630"/>
              <a:gd name="connsiteX8" fmla="*/ 451413 w 972273"/>
              <a:gd name="connsiteY8" fmla="*/ 69448 h 717630"/>
              <a:gd name="connsiteX9" fmla="*/ 324091 w 972273"/>
              <a:gd name="connsiteY9" fmla="*/ 312516 h 717630"/>
              <a:gd name="connsiteX10" fmla="*/ 243068 w 972273"/>
              <a:gd name="connsiteY10" fmla="*/ 486136 h 717630"/>
              <a:gd name="connsiteX11" fmla="*/ 231494 w 972273"/>
              <a:gd name="connsiteY11" fmla="*/ 613458 h 717630"/>
              <a:gd name="connsiteX12" fmla="*/ 0 w 972273"/>
              <a:gd name="connsiteY12" fmla="*/ 717630 h 71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2273" h="717630">
                <a:moveTo>
                  <a:pt x="0" y="717630"/>
                </a:moveTo>
                <a:lnTo>
                  <a:pt x="0" y="717630"/>
                </a:lnTo>
                <a:lnTo>
                  <a:pt x="196770" y="717630"/>
                </a:lnTo>
                <a:lnTo>
                  <a:pt x="972273" y="717630"/>
                </a:lnTo>
                <a:lnTo>
                  <a:pt x="937549" y="567159"/>
                </a:lnTo>
                <a:lnTo>
                  <a:pt x="833377" y="381964"/>
                </a:lnTo>
                <a:lnTo>
                  <a:pt x="821803" y="104172"/>
                </a:lnTo>
                <a:lnTo>
                  <a:pt x="694481" y="0"/>
                </a:lnTo>
                <a:lnTo>
                  <a:pt x="451413" y="69448"/>
                </a:lnTo>
                <a:lnTo>
                  <a:pt x="324091" y="312516"/>
                </a:lnTo>
                <a:lnTo>
                  <a:pt x="243068" y="486136"/>
                </a:lnTo>
                <a:lnTo>
                  <a:pt x="231494" y="613458"/>
                </a:lnTo>
                <a:lnTo>
                  <a:pt x="0" y="717630"/>
                </a:lnTo>
                <a:close/>
              </a:path>
            </a:pathLst>
          </a:custGeom>
          <a:solidFill>
            <a:schemeClr val="bg1">
              <a:lumMod val="50000"/>
            </a:schemeClr>
          </a:solidFill>
          <a:ln w="41275">
            <a:solidFill>
              <a:schemeClr val="tx1">
                <a:lumMod val="65000"/>
                <a:lumOff val="35000"/>
                <a:alpha val="44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740780" y="5983809"/>
            <a:ext cx="4201610" cy="46903"/>
          </a:xfrm>
          <a:custGeom>
            <a:avLst/>
            <a:gdLst>
              <a:gd name="connsiteX0" fmla="*/ 0 w 4201610"/>
              <a:gd name="connsiteY0" fmla="*/ 23451 h 46903"/>
              <a:gd name="connsiteX1" fmla="*/ 196769 w 4201610"/>
              <a:gd name="connsiteY1" fmla="*/ 46601 h 46903"/>
              <a:gd name="connsiteX2" fmla="*/ 428263 w 4201610"/>
              <a:gd name="connsiteY2" fmla="*/ 11877 h 46903"/>
              <a:gd name="connsiteX3" fmla="*/ 578734 w 4201610"/>
              <a:gd name="connsiteY3" fmla="*/ 23451 h 46903"/>
              <a:gd name="connsiteX4" fmla="*/ 891250 w 4201610"/>
              <a:gd name="connsiteY4" fmla="*/ 46601 h 46903"/>
              <a:gd name="connsiteX5" fmla="*/ 1064871 w 4201610"/>
              <a:gd name="connsiteY5" fmla="*/ 35026 h 46903"/>
              <a:gd name="connsiteX6" fmla="*/ 1145893 w 4201610"/>
              <a:gd name="connsiteY6" fmla="*/ 11877 h 46903"/>
              <a:gd name="connsiteX7" fmla="*/ 1377387 w 4201610"/>
              <a:gd name="connsiteY7" fmla="*/ 35026 h 46903"/>
              <a:gd name="connsiteX8" fmla="*/ 1828800 w 4201610"/>
              <a:gd name="connsiteY8" fmla="*/ 35026 h 46903"/>
              <a:gd name="connsiteX9" fmla="*/ 1990845 w 4201610"/>
              <a:gd name="connsiteY9" fmla="*/ 302 h 46903"/>
              <a:gd name="connsiteX10" fmla="*/ 2291787 w 4201610"/>
              <a:gd name="connsiteY10" fmla="*/ 23451 h 46903"/>
              <a:gd name="connsiteX11" fmla="*/ 2523281 w 4201610"/>
              <a:gd name="connsiteY11" fmla="*/ 35026 h 46903"/>
              <a:gd name="connsiteX12" fmla="*/ 2731625 w 4201610"/>
              <a:gd name="connsiteY12" fmla="*/ 11877 h 46903"/>
              <a:gd name="connsiteX13" fmla="*/ 2893671 w 4201610"/>
              <a:gd name="connsiteY13" fmla="*/ 302 h 46903"/>
              <a:gd name="connsiteX14" fmla="*/ 3113590 w 4201610"/>
              <a:gd name="connsiteY14" fmla="*/ 23451 h 46903"/>
              <a:gd name="connsiteX15" fmla="*/ 3379807 w 4201610"/>
              <a:gd name="connsiteY15" fmla="*/ 46601 h 46903"/>
              <a:gd name="connsiteX16" fmla="*/ 3599726 w 4201610"/>
              <a:gd name="connsiteY16" fmla="*/ 35026 h 46903"/>
              <a:gd name="connsiteX17" fmla="*/ 3796496 w 4201610"/>
              <a:gd name="connsiteY17" fmla="*/ 23451 h 46903"/>
              <a:gd name="connsiteX18" fmla="*/ 4004840 w 4201610"/>
              <a:gd name="connsiteY18" fmla="*/ 23451 h 46903"/>
              <a:gd name="connsiteX19" fmla="*/ 4132162 w 4201610"/>
              <a:gd name="connsiteY19" fmla="*/ 46601 h 46903"/>
              <a:gd name="connsiteX20" fmla="*/ 4201610 w 4201610"/>
              <a:gd name="connsiteY20" fmla="*/ 23451 h 46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1610" h="46903">
                <a:moveTo>
                  <a:pt x="0" y="23451"/>
                </a:moveTo>
                <a:cubicBezTo>
                  <a:pt x="62696" y="35990"/>
                  <a:pt x="125392" y="48530"/>
                  <a:pt x="196769" y="46601"/>
                </a:cubicBezTo>
                <a:cubicBezTo>
                  <a:pt x="268146" y="44672"/>
                  <a:pt x="364602" y="15735"/>
                  <a:pt x="428263" y="11877"/>
                </a:cubicBezTo>
                <a:cubicBezTo>
                  <a:pt x="491924" y="8019"/>
                  <a:pt x="578734" y="23451"/>
                  <a:pt x="578734" y="23451"/>
                </a:cubicBezTo>
                <a:cubicBezTo>
                  <a:pt x="655899" y="29238"/>
                  <a:pt x="810227" y="44672"/>
                  <a:pt x="891250" y="46601"/>
                </a:cubicBezTo>
                <a:cubicBezTo>
                  <a:pt x="972273" y="48530"/>
                  <a:pt x="1022431" y="40813"/>
                  <a:pt x="1064871" y="35026"/>
                </a:cubicBezTo>
                <a:cubicBezTo>
                  <a:pt x="1107311" y="29239"/>
                  <a:pt x="1093807" y="11877"/>
                  <a:pt x="1145893" y="11877"/>
                </a:cubicBezTo>
                <a:cubicBezTo>
                  <a:pt x="1197979" y="11877"/>
                  <a:pt x="1263569" y="31168"/>
                  <a:pt x="1377387" y="35026"/>
                </a:cubicBezTo>
                <a:cubicBezTo>
                  <a:pt x="1491205" y="38884"/>
                  <a:pt x="1726557" y="40813"/>
                  <a:pt x="1828800" y="35026"/>
                </a:cubicBezTo>
                <a:cubicBezTo>
                  <a:pt x="1931043" y="29239"/>
                  <a:pt x="1913681" y="2231"/>
                  <a:pt x="1990845" y="302"/>
                </a:cubicBezTo>
                <a:cubicBezTo>
                  <a:pt x="2068009" y="-1627"/>
                  <a:pt x="2203048" y="17664"/>
                  <a:pt x="2291787" y="23451"/>
                </a:cubicBezTo>
                <a:cubicBezTo>
                  <a:pt x="2380526" y="29238"/>
                  <a:pt x="2449975" y="36955"/>
                  <a:pt x="2523281" y="35026"/>
                </a:cubicBezTo>
                <a:cubicBezTo>
                  <a:pt x="2596587" y="33097"/>
                  <a:pt x="2669893" y="17664"/>
                  <a:pt x="2731625" y="11877"/>
                </a:cubicBezTo>
                <a:cubicBezTo>
                  <a:pt x="2793357" y="6090"/>
                  <a:pt x="2830010" y="-1627"/>
                  <a:pt x="2893671" y="302"/>
                </a:cubicBezTo>
                <a:cubicBezTo>
                  <a:pt x="2957332" y="2231"/>
                  <a:pt x="3113590" y="23451"/>
                  <a:pt x="3113590" y="23451"/>
                </a:cubicBezTo>
                <a:cubicBezTo>
                  <a:pt x="3194613" y="31168"/>
                  <a:pt x="3298784" y="44672"/>
                  <a:pt x="3379807" y="46601"/>
                </a:cubicBezTo>
                <a:cubicBezTo>
                  <a:pt x="3460830" y="48530"/>
                  <a:pt x="3599726" y="35026"/>
                  <a:pt x="3599726" y="35026"/>
                </a:cubicBezTo>
                <a:cubicBezTo>
                  <a:pt x="3669174" y="31168"/>
                  <a:pt x="3728977" y="25380"/>
                  <a:pt x="3796496" y="23451"/>
                </a:cubicBezTo>
                <a:cubicBezTo>
                  <a:pt x="3864015" y="21522"/>
                  <a:pt x="3948896" y="19593"/>
                  <a:pt x="4004840" y="23451"/>
                </a:cubicBezTo>
                <a:cubicBezTo>
                  <a:pt x="4060784" y="27309"/>
                  <a:pt x="4099367" y="46601"/>
                  <a:pt x="4132162" y="46601"/>
                </a:cubicBezTo>
                <a:cubicBezTo>
                  <a:pt x="4164957" y="46601"/>
                  <a:pt x="4183283" y="35026"/>
                  <a:pt x="4201610" y="23451"/>
                </a:cubicBezTo>
              </a:path>
            </a:pathLst>
          </a:cu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Arc 97"/>
          <p:cNvSpPr/>
          <p:nvPr/>
        </p:nvSpPr>
        <p:spPr>
          <a:xfrm rot="16894745">
            <a:off x="2997012" y="3681680"/>
            <a:ext cx="356120" cy="729543"/>
          </a:xfrm>
          <a:prstGeom prst="arc">
            <a:avLst>
              <a:gd name="adj1" fmla="val 18097353"/>
              <a:gd name="adj2" fmla="val 4272655"/>
            </a:avLst>
          </a:prstGeom>
          <a:ln w="317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2752434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916" y="744631"/>
            <a:ext cx="9125084" cy="6101639"/>
          </a:xfrm>
          <a:prstGeom prst="rect">
            <a:avLst/>
          </a:prstGeom>
        </p:spPr>
      </p:pic>
      <p:sp>
        <p:nvSpPr>
          <p:cNvPr id="2" name="TextBox 1"/>
          <p:cNvSpPr txBox="1"/>
          <p:nvPr/>
        </p:nvSpPr>
        <p:spPr>
          <a:xfrm>
            <a:off x="812056" y="1502234"/>
            <a:ext cx="6520972" cy="2554545"/>
          </a:xfrm>
          <a:prstGeom prst="rect">
            <a:avLst/>
          </a:prstGeom>
          <a:noFill/>
        </p:spPr>
        <p:txBody>
          <a:bodyPr wrap="square" rtlCol="0">
            <a:spAutoFit/>
          </a:bodyPr>
          <a:lstStyle/>
          <a:p>
            <a:pPr marL="342900" indent="-342900">
              <a:buFont typeface="Arial" panose="020B0604020202020204" pitchFamily="34" charset="0"/>
              <a:buChar char="•"/>
            </a:pPr>
            <a:r>
              <a:rPr lang="en-ZA" sz="2000" dirty="0">
                <a:solidFill>
                  <a:schemeClr val="bg1"/>
                </a:solidFill>
              </a:rPr>
              <a:t>Unique cold-water reef </a:t>
            </a:r>
            <a:r>
              <a:rPr lang="en-ZA" sz="2000" dirty="0" smtClean="0">
                <a:solidFill>
                  <a:schemeClr val="bg1"/>
                </a:solidFill>
              </a:rPr>
              <a:t>ecosystem</a:t>
            </a:r>
          </a:p>
          <a:p>
            <a:endParaRPr lang="en-ZA" sz="800" dirty="0">
              <a:solidFill>
                <a:schemeClr val="bg1"/>
              </a:solidFill>
            </a:endParaRPr>
          </a:p>
          <a:p>
            <a:pPr marL="342900" indent="-342900">
              <a:buFont typeface="Arial" panose="020B0604020202020204" pitchFamily="34" charset="0"/>
              <a:buChar char="•"/>
            </a:pPr>
            <a:r>
              <a:rPr lang="en-ZA" sz="2000" dirty="0">
                <a:solidFill>
                  <a:schemeClr val="bg1"/>
                </a:solidFill>
              </a:rPr>
              <a:t>High </a:t>
            </a:r>
            <a:r>
              <a:rPr lang="en-ZA" sz="2000" dirty="0" smtClean="0">
                <a:solidFill>
                  <a:schemeClr val="bg1"/>
                </a:solidFill>
              </a:rPr>
              <a:t>productivity through upwelling</a:t>
            </a:r>
            <a:endParaRPr lang="en-ZA" sz="2000" dirty="0">
              <a:solidFill>
                <a:schemeClr val="bg1"/>
              </a:solidFill>
            </a:endParaRPr>
          </a:p>
          <a:p>
            <a:endParaRPr lang="en-ZA" sz="800" dirty="0">
              <a:solidFill>
                <a:schemeClr val="bg1"/>
              </a:solidFill>
            </a:endParaRPr>
          </a:p>
          <a:p>
            <a:pPr marL="342900" indent="-342900">
              <a:buFont typeface="Arial" panose="020B0604020202020204" pitchFamily="34" charset="0"/>
              <a:buChar char="•"/>
            </a:pPr>
            <a:r>
              <a:rPr lang="en-ZA" sz="2000" dirty="0" smtClean="0">
                <a:solidFill>
                  <a:schemeClr val="bg1"/>
                </a:solidFill>
              </a:rPr>
              <a:t>Increased biodiversity and biomass of plankton</a:t>
            </a:r>
            <a:r>
              <a:rPr lang="en-ZA" sz="2000" dirty="0">
                <a:solidFill>
                  <a:schemeClr val="bg1"/>
                </a:solidFill>
              </a:rPr>
              <a:t>, invertebrates, fish, mammals </a:t>
            </a:r>
            <a:r>
              <a:rPr lang="en-ZA" sz="2000" dirty="0" smtClean="0">
                <a:solidFill>
                  <a:schemeClr val="bg1"/>
                </a:solidFill>
              </a:rPr>
              <a:t>and birds</a:t>
            </a:r>
          </a:p>
          <a:p>
            <a:endParaRPr lang="en-ZA" sz="800" dirty="0">
              <a:solidFill>
                <a:schemeClr val="bg1"/>
              </a:solidFill>
            </a:endParaRPr>
          </a:p>
          <a:p>
            <a:pPr marL="342900" indent="-342900">
              <a:buFont typeface="Arial" panose="020B0604020202020204" pitchFamily="34" charset="0"/>
              <a:buChar char="•"/>
            </a:pPr>
            <a:r>
              <a:rPr lang="en-ZA" sz="2000" dirty="0" smtClean="0">
                <a:solidFill>
                  <a:schemeClr val="bg1"/>
                </a:solidFill>
              </a:rPr>
              <a:t>Partly also due to aggregation function</a:t>
            </a:r>
          </a:p>
          <a:p>
            <a:endParaRPr lang="en-ZA" sz="800" dirty="0" smtClean="0">
              <a:solidFill>
                <a:schemeClr val="bg1"/>
              </a:solidFill>
            </a:endParaRPr>
          </a:p>
          <a:p>
            <a:pPr marL="342900" indent="-342900">
              <a:buFont typeface="Arial" panose="020B0604020202020204" pitchFamily="34" charset="0"/>
              <a:buChar char="•"/>
            </a:pPr>
            <a:r>
              <a:rPr lang="en-ZA" sz="2000" dirty="0" smtClean="0">
                <a:solidFill>
                  <a:schemeClr val="bg1"/>
                </a:solidFill>
              </a:rPr>
              <a:t>Biogeography of ‘submarine islands’ and endemism</a:t>
            </a:r>
          </a:p>
          <a:p>
            <a:endParaRPr lang="en-ZA" sz="800" dirty="0" smtClean="0">
              <a:solidFill>
                <a:schemeClr val="bg1"/>
              </a:solidFill>
            </a:endParaRPr>
          </a:p>
        </p:txBody>
      </p:sp>
      <p:sp>
        <p:nvSpPr>
          <p:cNvPr id="3" name="TextBox 2"/>
          <p:cNvSpPr txBox="1"/>
          <p:nvPr/>
        </p:nvSpPr>
        <p:spPr>
          <a:xfrm>
            <a:off x="2623919" y="362272"/>
            <a:ext cx="4226509" cy="646331"/>
          </a:xfrm>
          <a:prstGeom prst="rect">
            <a:avLst/>
          </a:prstGeom>
          <a:noFill/>
        </p:spPr>
        <p:txBody>
          <a:bodyPr wrap="square" rtlCol="0">
            <a:spAutoFit/>
          </a:bodyPr>
          <a:lstStyle/>
          <a:p>
            <a:r>
              <a:rPr lang="en-ZA" sz="3600" b="1" dirty="0" smtClean="0">
                <a:solidFill>
                  <a:schemeClr val="bg1"/>
                </a:solidFill>
                <a:effectLst>
                  <a:outerShdw blurRad="38100" dist="38100" dir="2700000" algn="tl">
                    <a:srgbClr val="000000">
                      <a:alpha val="43137"/>
                    </a:srgbClr>
                  </a:outerShdw>
                </a:effectLst>
              </a:rPr>
              <a:t>Ecology - Seamounts</a:t>
            </a:r>
          </a:p>
        </p:txBody>
      </p:sp>
      <p:pic>
        <p:nvPicPr>
          <p:cNvPr id="12" name="Picture 11"/>
          <p:cNvPicPr>
            <a:picLocks noChangeAspect="1"/>
          </p:cNvPicPr>
          <p:nvPr/>
        </p:nvPicPr>
        <p:blipFill>
          <a:blip r:embed="rId4"/>
          <a:stretch>
            <a:fillRect/>
          </a:stretch>
        </p:blipFill>
        <p:spPr>
          <a:xfrm rot="20092049">
            <a:off x="6785919" y="2560907"/>
            <a:ext cx="1772858" cy="1245652"/>
          </a:xfrm>
          <a:prstGeom prst="rect">
            <a:avLst/>
          </a:prstGeom>
        </p:spPr>
      </p:pic>
      <p:sp>
        <p:nvSpPr>
          <p:cNvPr id="5" name="TextBox 4"/>
          <p:cNvSpPr txBox="1"/>
          <p:nvPr/>
        </p:nvSpPr>
        <p:spPr>
          <a:xfrm>
            <a:off x="6868467" y="3785520"/>
            <a:ext cx="1566454" cy="338554"/>
          </a:xfrm>
          <a:prstGeom prst="rect">
            <a:avLst/>
          </a:prstGeom>
          <a:noFill/>
        </p:spPr>
        <p:txBody>
          <a:bodyPr wrap="none" rtlCol="0">
            <a:spAutoFit/>
          </a:bodyPr>
          <a:lstStyle/>
          <a:p>
            <a:r>
              <a:rPr lang="en-ZA" sz="1600" i="1" dirty="0" err="1" smtClean="0">
                <a:solidFill>
                  <a:schemeClr val="bg1"/>
                </a:solidFill>
              </a:rPr>
              <a:t>Lophelia</a:t>
            </a:r>
            <a:r>
              <a:rPr lang="en-ZA" sz="1600" i="1" dirty="0" smtClean="0">
                <a:solidFill>
                  <a:schemeClr val="bg1"/>
                </a:solidFill>
              </a:rPr>
              <a:t> </a:t>
            </a:r>
            <a:r>
              <a:rPr lang="en-ZA" sz="1600" i="1" dirty="0" err="1" smtClean="0">
                <a:solidFill>
                  <a:schemeClr val="bg1"/>
                </a:solidFill>
              </a:rPr>
              <a:t>pertusa</a:t>
            </a:r>
            <a:endParaRPr lang="en-US" sz="1600" i="1" dirty="0">
              <a:solidFill>
                <a:schemeClr val="bg1"/>
              </a:solidFill>
            </a:endParaRPr>
          </a:p>
        </p:txBody>
      </p:sp>
      <p:pic>
        <p:nvPicPr>
          <p:cNvPr id="11" name="Picture 10"/>
          <p:cNvPicPr>
            <a:picLocks noChangeAspect="1"/>
          </p:cNvPicPr>
          <p:nvPr/>
        </p:nvPicPr>
        <p:blipFill>
          <a:blip r:embed="rId5"/>
          <a:stretch>
            <a:fillRect/>
          </a:stretch>
        </p:blipFill>
        <p:spPr>
          <a:xfrm rot="21219651">
            <a:off x="6704481" y="1025995"/>
            <a:ext cx="2083383" cy="1312532"/>
          </a:xfrm>
          <a:prstGeom prst="rect">
            <a:avLst/>
          </a:prstGeom>
        </p:spPr>
      </p:pic>
      <p:sp>
        <p:nvSpPr>
          <p:cNvPr id="13" name="TextBox 12"/>
          <p:cNvSpPr txBox="1"/>
          <p:nvPr/>
        </p:nvSpPr>
        <p:spPr>
          <a:xfrm>
            <a:off x="6887833" y="2110978"/>
            <a:ext cx="1404039" cy="338554"/>
          </a:xfrm>
          <a:prstGeom prst="rect">
            <a:avLst/>
          </a:prstGeom>
          <a:noFill/>
        </p:spPr>
        <p:txBody>
          <a:bodyPr wrap="none" rtlCol="0">
            <a:spAutoFit/>
          </a:bodyPr>
          <a:lstStyle/>
          <a:p>
            <a:pPr algn="ctr"/>
            <a:r>
              <a:rPr lang="en-ZA" sz="1600" dirty="0" smtClean="0">
                <a:solidFill>
                  <a:schemeClr val="bg1"/>
                </a:solidFill>
              </a:rPr>
              <a:t>orange </a:t>
            </a:r>
            <a:r>
              <a:rPr lang="en-ZA" sz="1600" dirty="0" err="1" smtClean="0">
                <a:solidFill>
                  <a:schemeClr val="bg1"/>
                </a:solidFill>
              </a:rPr>
              <a:t>roughy</a:t>
            </a:r>
            <a:endParaRPr lang="en-ZA" sz="1600" dirty="0">
              <a:solidFill>
                <a:schemeClr val="bg1"/>
              </a:solidFill>
            </a:endParaRPr>
          </a:p>
        </p:txBody>
      </p:sp>
    </p:spTree>
    <p:extLst>
      <p:ext uri="{BB962C8B-B14F-4D97-AF65-F5344CB8AC3E}">
        <p14:creationId xmlns:p14="http://schemas.microsoft.com/office/powerpoint/2010/main" val="36894998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awl trac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3408"/>
          </a:xfrm>
          <a:prstGeom prst="rect">
            <a:avLst/>
          </a:prstGeom>
          <a:noFill/>
          <a:ln w="44450">
            <a:no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0" y="-1"/>
            <a:ext cx="9144000" cy="6853410"/>
          </a:xfrm>
          <a:prstGeom prst="rect">
            <a:avLst/>
          </a:prstGeom>
          <a:gradFill flip="none" rotWithShape="1">
            <a:gsLst>
              <a:gs pos="61000">
                <a:schemeClr val="tx1"/>
              </a:gs>
              <a:gs pos="3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smtClean="0"/>
              <a:t>`</a:t>
            </a:r>
            <a:endParaRPr lang="en-US" dirty="0"/>
          </a:p>
        </p:txBody>
      </p:sp>
      <p:sp>
        <p:nvSpPr>
          <p:cNvPr id="2" name="TextBox 1"/>
          <p:cNvSpPr txBox="1"/>
          <p:nvPr/>
        </p:nvSpPr>
        <p:spPr>
          <a:xfrm>
            <a:off x="1333064" y="1100340"/>
            <a:ext cx="6319107" cy="954107"/>
          </a:xfrm>
          <a:prstGeom prst="rect">
            <a:avLst/>
          </a:prstGeom>
          <a:noFill/>
        </p:spPr>
        <p:txBody>
          <a:bodyPr wrap="square" rtlCol="0">
            <a:spAutoFit/>
          </a:bodyPr>
          <a:lstStyle/>
          <a:p>
            <a:endParaRPr lang="en-ZA" sz="800" dirty="0" smtClean="0">
              <a:solidFill>
                <a:schemeClr val="bg1"/>
              </a:solidFill>
            </a:endParaRPr>
          </a:p>
          <a:p>
            <a:pPr marL="342900" indent="-342900">
              <a:buFont typeface="Arial" panose="020B0604020202020204" pitchFamily="34" charset="0"/>
              <a:buChar char="•"/>
            </a:pPr>
            <a:r>
              <a:rPr lang="en-ZA" sz="2000" dirty="0" smtClean="0">
                <a:solidFill>
                  <a:schemeClr val="bg1"/>
                </a:solidFill>
              </a:rPr>
              <a:t>Extremely vulnerable to disturbances such as trawling</a:t>
            </a:r>
          </a:p>
          <a:p>
            <a:pPr marL="342900" indent="-342900">
              <a:buFont typeface="Arial" panose="020B0604020202020204" pitchFamily="34" charset="0"/>
              <a:buChar char="•"/>
            </a:pPr>
            <a:endParaRPr lang="en-ZA" sz="800" dirty="0" smtClean="0">
              <a:solidFill>
                <a:schemeClr val="bg1"/>
              </a:solidFill>
            </a:endParaRPr>
          </a:p>
          <a:p>
            <a:pPr marL="342900" indent="-342900">
              <a:buFont typeface="Arial" panose="020B0604020202020204" pitchFamily="34" charset="0"/>
              <a:buChar char="•"/>
            </a:pPr>
            <a:r>
              <a:rPr lang="en-ZA" sz="2000" dirty="0" smtClean="0">
                <a:solidFill>
                  <a:schemeClr val="bg1"/>
                </a:solidFill>
              </a:rPr>
              <a:t>Conservation hampered by international waters</a:t>
            </a:r>
          </a:p>
        </p:txBody>
      </p:sp>
      <p:sp>
        <p:nvSpPr>
          <p:cNvPr id="3" name="TextBox 2"/>
          <p:cNvSpPr txBox="1"/>
          <p:nvPr/>
        </p:nvSpPr>
        <p:spPr>
          <a:xfrm>
            <a:off x="1974969" y="302055"/>
            <a:ext cx="5251024" cy="646331"/>
          </a:xfrm>
          <a:prstGeom prst="rect">
            <a:avLst/>
          </a:prstGeom>
          <a:noFill/>
        </p:spPr>
        <p:txBody>
          <a:bodyPr wrap="square" rtlCol="0">
            <a:spAutoFit/>
          </a:bodyPr>
          <a:lstStyle/>
          <a:p>
            <a:r>
              <a:rPr lang="en-ZA" sz="3600" b="1" dirty="0" smtClean="0">
                <a:solidFill>
                  <a:schemeClr val="bg1"/>
                </a:solidFill>
                <a:effectLst>
                  <a:outerShdw blurRad="38100" dist="38100" dir="2700000" algn="tl">
                    <a:srgbClr val="000000">
                      <a:alpha val="43137"/>
                    </a:srgbClr>
                  </a:outerShdw>
                </a:effectLst>
              </a:rPr>
              <a:t>Conservation - Seamounts</a:t>
            </a:r>
          </a:p>
        </p:txBody>
      </p:sp>
    </p:spTree>
    <p:extLst>
      <p:ext uri="{BB962C8B-B14F-4D97-AF65-F5344CB8AC3E}">
        <p14:creationId xmlns:p14="http://schemas.microsoft.com/office/powerpoint/2010/main" val="5737227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4" name="TextBox 3"/>
          <p:cNvSpPr txBox="1"/>
          <p:nvPr/>
        </p:nvSpPr>
        <p:spPr>
          <a:xfrm>
            <a:off x="0" y="0"/>
            <a:ext cx="5251024" cy="646331"/>
          </a:xfrm>
          <a:prstGeom prst="rect">
            <a:avLst/>
          </a:prstGeom>
          <a:noFill/>
        </p:spPr>
        <p:txBody>
          <a:bodyPr wrap="square" rtlCol="0">
            <a:spAutoFit/>
          </a:bodyPr>
          <a:lstStyle/>
          <a:p>
            <a:r>
              <a:rPr lang="en-ZA" sz="3600" b="1" dirty="0" smtClean="0">
                <a:solidFill>
                  <a:schemeClr val="bg1"/>
                </a:solidFill>
                <a:effectLst>
                  <a:outerShdw blurRad="38100" dist="38100" dir="2700000" algn="tl">
                    <a:srgbClr val="000000">
                      <a:alpha val="43137"/>
                    </a:srgbClr>
                  </a:outerShdw>
                </a:effectLst>
              </a:rPr>
              <a:t>Conservation - Seamounts</a:t>
            </a:r>
          </a:p>
        </p:txBody>
      </p:sp>
    </p:spTree>
    <p:extLst>
      <p:ext uri="{BB962C8B-B14F-4D97-AF65-F5344CB8AC3E}">
        <p14:creationId xmlns:p14="http://schemas.microsoft.com/office/powerpoint/2010/main" val="15335332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Tree>
    <p:extLst>
      <p:ext uri="{BB962C8B-B14F-4D97-AF65-F5344CB8AC3E}">
        <p14:creationId xmlns:p14="http://schemas.microsoft.com/office/powerpoint/2010/main" val="352075990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19096</TotalTime>
  <Words>1592</Words>
  <Application>Microsoft Office PowerPoint</Application>
  <PresentationFormat>On-screen Show (4:3)</PresentationFormat>
  <Paragraphs>181</Paragraphs>
  <Slides>22</Slides>
  <Notes>22</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Albrecht</dc:creator>
  <cp:lastModifiedBy>Adams, Robin</cp:lastModifiedBy>
  <cp:revision>859</cp:revision>
  <cp:lastPrinted>2015-11-03T14:33:15Z</cp:lastPrinted>
  <dcterms:created xsi:type="dcterms:W3CDTF">2015-11-03T12:19:30Z</dcterms:created>
  <dcterms:modified xsi:type="dcterms:W3CDTF">2016-10-25T07:20:47Z</dcterms:modified>
</cp:coreProperties>
</file>